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  <p:sldMasterId id="2147483694" r:id="rId2"/>
  </p:sldMasterIdLst>
  <p:sldIdLst>
    <p:sldId id="301" r:id="rId3"/>
    <p:sldId id="291" r:id="rId4"/>
    <p:sldId id="303" r:id="rId5"/>
    <p:sldId id="304" r:id="rId6"/>
    <p:sldId id="295" r:id="rId7"/>
    <p:sldId id="296" r:id="rId8"/>
    <p:sldId id="297" r:id="rId9"/>
    <p:sldId id="299" r:id="rId10"/>
    <p:sldId id="263" r:id="rId11"/>
    <p:sldId id="258" r:id="rId12"/>
    <p:sldId id="260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306" r:id="rId27"/>
    <p:sldId id="307" r:id="rId28"/>
    <p:sldId id="281" r:id="rId29"/>
    <p:sldId id="283" r:id="rId30"/>
    <p:sldId id="284" r:id="rId31"/>
    <p:sldId id="286" r:id="rId32"/>
    <p:sldId id="305" r:id="rId33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امیر احمدی راد" initials="امیر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800000"/>
    <a:srgbClr val="FFFF00"/>
    <a:srgbClr val="00E7E2"/>
    <a:srgbClr val="00CC99"/>
    <a:srgbClr val="9C493A"/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4637" autoAdjust="0"/>
  </p:normalViewPr>
  <p:slideViewPr>
    <p:cSldViewPr>
      <p:cViewPr varScale="1">
        <p:scale>
          <a:sx n="93" d="100"/>
          <a:sy n="93" d="100"/>
        </p:scale>
        <p:origin x="165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EDF4C-AA68-41EA-9086-3992438B9989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ADD11-850D-4EC9-BAEA-AEA4509D6AE5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3D568-0E54-4018-BF92-CF890CEB3F41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1EB8B-F435-453B-93C4-032BF171FA56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B064A-AFD2-4736-A886-686D6DC8A9E9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9B6D5-87D2-45A4-893E-116122E71D20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D6A8D-D9CA-48F7-A059-CDC46A7EDC91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385B6-4901-46D3-9066-DB31B1C11386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BA512-91A9-4AED-9FED-DAF2C4EB71B4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FD608-8D81-4F56-8511-793CD74C0A6F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89B8B-0E82-4CAB-8898-486DF910AC71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95ABA-1D7A-49F0-A5F9-D0CBAF27A36F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E0A40-80FE-417C-9C48-E7D2572C473E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FF5FA-E3D4-4D3C-9FBC-80618DF64C79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0D54B-E4D0-4115-881F-5A69F62DD7AA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09E89-CFD5-4075-AE1D-A772AA45BB65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47627-76EF-4873-B12F-78C56608CECB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968D0-C5FE-4BB9-8995-333BA86F1D8F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8FE60-1EDD-407E-AF17-AAC886172AD9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5F8BC-E937-48B0-8E27-ECEDF9A6E6FC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0CF45-0CE1-41F4-937C-CD39A0FE92A0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8B5E8-AFE7-461A-8CF8-12BD8A77F1FB}" type="slidenum">
              <a:rPr lang="fa-IR"/>
              <a:pPr/>
              <a:t>‹#›</a:t>
            </a:fld>
            <a:endParaRPr lang="fr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20992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584981C4-3B89-4D37-B93B-1F47E72ED56F}" type="slidenum">
              <a:rPr lang="fa-IR"/>
              <a:pPr/>
              <a:t>‹#›</a:t>
            </a:fld>
            <a:endParaRPr lang="fr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2051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D88B39AC-E1B4-4381-9388-F5C5C5682493}" type="slidenum">
              <a:rPr lang="fa-IR"/>
              <a:pPr/>
              <a:t>‹#›</a:t>
            </a:fld>
            <a:endParaRPr lang="fr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mailrocks.org/downloads/qmailrocks.tar.gz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irror.cogentco.com/pub/mysql/MySQL-6.0/MySQL-client-6.0.11-0.glibc23.i386.rpm" TargetMode="External"/><Relationship Id="rId2" Type="http://schemas.openxmlformats.org/officeDocument/2006/relationships/hyperlink" Target="http://mirror.cogentco.com/pub/mysql/MySQL-6.0/MySQL-devel-6.0.11-0.glibc23.i386.rpm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rdomain.com/webmail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43042" y="1214422"/>
            <a:ext cx="600079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/>
              <a:t>qmail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4214818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B Roya" pitchFamily="2" charset="-78"/>
              </a:rPr>
              <a:t>Amir Hossein </a:t>
            </a:r>
            <a:r>
              <a:rPr lang="en-US" sz="2000" dirty="0" err="1">
                <a:cs typeface="B Roya" pitchFamily="2" charset="-78"/>
              </a:rPr>
              <a:t>Eshaghi</a:t>
            </a:r>
            <a:endParaRPr lang="en-US" sz="2000" dirty="0">
              <a:cs typeface="B Roya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4" name="Espace réservé du contenu 2"/>
          <p:cNvSpPr>
            <a:spLocks/>
          </p:cNvSpPr>
          <p:nvPr/>
        </p:nvSpPr>
        <p:spPr bwMode="auto">
          <a:xfrm>
            <a:off x="142844" y="214290"/>
            <a:ext cx="8715436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0000" indent="-342900" algn="ctr">
              <a:lnSpc>
                <a:spcPct val="150000"/>
              </a:lnSpc>
              <a:spcBef>
                <a:spcPts val="0"/>
              </a:spcBef>
            </a:pP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بسته های نرم افزاری که باید بر روی سرور نصب گردد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800100" lvl="1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The Apache Web Server: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You can use either version 1.3.x or version 2.x.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PHP 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Version 4.0.6 or higher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00100" lvl="1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Perl 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use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version 5.8.0, but any version of 5 should work.</a:t>
            </a:r>
          </a:p>
          <a:p>
            <a:pPr marL="800100" lvl="1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GCC: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The gcc compiler. You should already have it installed, but if you don't you'd better. </a:t>
            </a:r>
          </a:p>
          <a:p>
            <a:pPr marL="800100" lvl="1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MySQL: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MySQL is only REALLY needed if you intend to use it with vpopmail.</a:t>
            </a:r>
          </a:p>
          <a:p>
            <a:pPr marL="800100" lvl="1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OpenSSL: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Version 0.9.5a or higher.</a:t>
            </a:r>
          </a:p>
          <a:p>
            <a:pPr marL="800100" lvl="1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OpenSSL-devel: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For Redhat products and Fedora users.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00100" lvl="1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libssl-dev: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for Debian users. </a:t>
            </a:r>
          </a:p>
          <a:p>
            <a:pPr marL="800100" lvl="1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Wget: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Downloading packages and software is alot easier with wget.</a:t>
            </a:r>
          </a:p>
          <a:p>
            <a:pPr marL="180000" indent="-342900" algn="ctr">
              <a:lnSpc>
                <a:spcPct val="150000"/>
              </a:lnSpc>
              <a:spcBef>
                <a:spcPts val="0"/>
              </a:spcBef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180000" indent="-342900" algn="ctr">
              <a:lnSpc>
                <a:spcPct val="150000"/>
              </a:lnSpc>
              <a:spcBef>
                <a:spcPts val="0"/>
              </a:spcBef>
            </a:pP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بسته های نرم افزاری که نباید بر روی سرور نصب گردد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800100" lvl="1" indent="-342900" algn="l" rtl="0">
              <a:lnSpc>
                <a:spcPct val="11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Postfix</a:t>
            </a:r>
          </a:p>
          <a:p>
            <a:pPr marL="800100" lvl="1" indent="-342900" algn="l" rtl="0">
              <a:lnSpc>
                <a:spcPct val="11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Any POP service</a:t>
            </a:r>
          </a:p>
          <a:p>
            <a:pPr marL="800100" lvl="1" indent="-342900" algn="l" rtl="0">
              <a:lnSpc>
                <a:spcPct val="11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Any SMTP services</a:t>
            </a:r>
          </a:p>
          <a:p>
            <a:pPr marL="800100" lvl="1" indent="-342900" algn="l" rtl="0">
              <a:lnSpc>
                <a:spcPct val="110000"/>
              </a:lnSpc>
              <a:buFont typeface="+mj-lt"/>
              <a:buAutoNum type="arabicPeriod"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Sendmail</a:t>
            </a:r>
            <a:endParaRPr lang="fr-CA" sz="1600" b="1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8" name="Espace réservé du contenu 2"/>
          <p:cNvSpPr>
            <a:spLocks/>
          </p:cNvSpPr>
          <p:nvPr/>
        </p:nvSpPr>
        <p:spPr bwMode="auto">
          <a:xfrm>
            <a:off x="0" y="1557338"/>
            <a:ext cx="91440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150000"/>
              </a:lnSpc>
            </a:pPr>
            <a:endParaRPr lang="fr-CA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241" name="Espace réservé du contenu 2"/>
          <p:cNvSpPr>
            <a:spLocks/>
          </p:cNvSpPr>
          <p:nvPr/>
        </p:nvSpPr>
        <p:spPr bwMode="auto">
          <a:xfrm>
            <a:off x="571472" y="357166"/>
            <a:ext cx="8001056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پورت هايي که مورد استفاده اين نرم افزار ميباشد 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342900" indent="-342900">
              <a:lnSpc>
                <a:spcPct val="80000"/>
              </a:lnSpc>
            </a:pPr>
            <a:endParaRPr lang="fa-IR" sz="17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</a:pPr>
            <a:endParaRPr lang="fa-IR" sz="17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</a:pPr>
            <a:endParaRPr lang="fa-IR" sz="17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در صورتیکه بر روی سرورتان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firewall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داشته باشید باید پورتهای زیر را باز کنید</a:t>
            </a:r>
            <a:r>
              <a:rPr lang="fa-IR" sz="2000" b="1" dirty="0">
                <a:latin typeface="Times New Roman" pitchFamily="18" charset="0"/>
                <a:cs typeface="B Nazanin" pitchFamily="2" charset="-78"/>
              </a:rPr>
              <a:t> :</a:t>
            </a:r>
            <a:endParaRPr lang="en-US" sz="2000" b="1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l">
              <a:lnSpc>
                <a:spcPct val="80000"/>
              </a:lnSpc>
            </a:pPr>
            <a:endParaRPr lang="en-US" sz="800" b="1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l">
              <a:lnSpc>
                <a:spcPct val="80000"/>
              </a:lnSpc>
            </a:pP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8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Outbound ports (tcp) </a:t>
            </a:r>
          </a:p>
          <a:p>
            <a:pPr marL="342900" indent="-342900" algn="l" rtl="0">
              <a:lnSpc>
                <a:spcPct val="80000"/>
              </a:lnSpc>
            </a:pP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SMTP = 25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POP services = 110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IMAP = 143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SpamAssassin = 783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IMAPS = 993</a:t>
            </a:r>
          </a:p>
          <a:p>
            <a:pPr marL="342900" indent="-342900" algn="l" rtl="0">
              <a:lnSpc>
                <a:spcPct val="80000"/>
              </a:lnSpc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80000"/>
              </a:lnSpc>
            </a:pP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8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Inbound Ports (tcp)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SMTP = 25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HTTP = 80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POP services = 110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IMAP = 143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HTTPS = 443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SpamAssassin = 783</a:t>
            </a:r>
          </a:p>
          <a:p>
            <a:pPr marL="800100" lvl="1" indent="-342900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IMAPS  = 993</a:t>
            </a:r>
            <a:endParaRPr lang="fr-C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357158" y="428604"/>
            <a:ext cx="850112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مراحل نصب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qmail</a:t>
            </a: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 قدم به قدم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400" b="1" dirty="0">
              <a:solidFill>
                <a:srgbClr val="00E7E2"/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400" b="1" dirty="0">
              <a:solidFill>
                <a:srgbClr val="00E7E2"/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اول: 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]# mkdir /downloads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 ] # cd /downloads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دوم: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downloads] # wget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400" b="1" dirty="0">
                <a:latin typeface="Times New Roman" pitchFamily="18" charset="0"/>
                <a:cs typeface="B Nazanin" pitchFamily="2" charset="-78"/>
                <a:hlinkClick r:id="rId2"/>
              </a:rPr>
              <a:t>http://www.qmailrocks.org/downloads/qmailrocks.tar.gz</a:t>
            </a:r>
            <a:endParaRPr lang="en-US" sz="14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en-US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سوم: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en-US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downloads]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#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tar</a:t>
            </a:r>
            <a:r>
              <a:rPr lang="en-US" sz="2000" b="1" dirty="0">
                <a:latin typeface="Times New Roman" pitchFamily="18" charset="0"/>
                <a:cs typeface="B Nazanin" pitchFamily="2" charset="-78"/>
              </a:rPr>
              <a:t> -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zxvf qmailrocks.tar.gz</a:t>
            </a: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downloads] # cd ..</a:t>
            </a: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</a:pPr>
            <a:endParaRPr lang="en-US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</a:pPr>
            <a:endParaRPr lang="en-US" sz="1600" b="1" dirty="0"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1" name="Rectangle 5"/>
          <p:cNvSpPr>
            <a:spLocks noChangeArrowheads="1"/>
          </p:cNvSpPr>
          <p:nvPr/>
        </p:nvSpPr>
        <p:spPr bwMode="auto">
          <a:xfrm>
            <a:off x="142844" y="500042"/>
            <a:ext cx="878687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چهارم: 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Ã"/>
            </a:pPr>
            <a:endParaRPr lang="fa-IR" sz="800" b="1" dirty="0">
              <a:solidFill>
                <a:srgbClr val="00E7E2"/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~</a:t>
            </a:r>
            <a:r>
              <a:rPr lang="en-US" b="1" dirty="0">
                <a:latin typeface="Times New Roman" pitchFamily="18" charset="0"/>
                <a:cs typeface="B Nazanin" pitchFamily="2" charset="-78"/>
              </a:rPr>
              <a:t>] </a:t>
            </a:r>
            <a:r>
              <a:rPr lang="fa-IR" b="1" dirty="0">
                <a:latin typeface="Times New Roman" pitchFamily="18" charset="0"/>
                <a:cs typeface="B Nazanin" pitchFamily="2" charset="-78"/>
              </a:rPr>
              <a:t>#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/downloads/qmailrocks/scripts/install/qmr_install_linux-s1.script</a:t>
            </a: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120000"/>
              </a:lnSpc>
              <a:spcBef>
                <a:spcPct val="20000"/>
              </a:spcBef>
            </a:pPr>
            <a:endParaRPr lang="en-US" sz="1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پنجم: 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</a:pPr>
            <a:endParaRPr lang="fa-IR" sz="8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~]</a:t>
            </a:r>
            <a:r>
              <a:rPr lang="fa-IR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1600" b="1" dirty="0">
                <a:latin typeface="Times New Roman" pitchFamily="18" charset="0"/>
                <a:cs typeface="B Nazanin" pitchFamily="2" charset="-78"/>
              </a:rPr>
              <a:t># 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/downloads/qmailrocks/scripts/util/qmail_big_patches.script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</a:pPr>
            <a:endParaRPr lang="en-US" sz="800" b="1" dirty="0">
              <a:latin typeface="Agency FB" pitchFamily="34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ششم: </a:t>
            </a:r>
          </a:p>
          <a:p>
            <a:pPr marL="609600" indent="-609600" algn="l" rtl="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~]</a:t>
            </a:r>
            <a:r>
              <a:rPr lang="fa-IR" sz="2000" b="1" dirty="0">
                <a:latin typeface="Times New Roman" pitchFamily="18" charset="0"/>
                <a:cs typeface="B Nazanin" pitchFamily="2" charset="-78"/>
              </a:rPr>
              <a:t> #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cd /usr/src/qmail/qmail-1.03</a:t>
            </a:r>
          </a:p>
          <a:p>
            <a:pPr marL="609600" indent="-609600" algn="l" rtl="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qmail-1.03]</a:t>
            </a:r>
            <a:r>
              <a:rPr lang="fa-IR" sz="2000" b="1" dirty="0">
                <a:latin typeface="Times New Roman" pitchFamily="18" charset="0"/>
                <a:cs typeface="B Nazanin" pitchFamily="2" charset="-78"/>
              </a:rPr>
              <a:t>#</a:t>
            </a:r>
            <a:r>
              <a:rPr lang="en-US" sz="2000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make man &amp;&amp; make setup check</a:t>
            </a:r>
          </a:p>
          <a:p>
            <a:pPr marL="609600" indent="-609600" algn="l" rtl="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qmail-1.03] 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#  ./config-fast your_fqdn_hostname </a:t>
            </a:r>
          </a:p>
          <a:p>
            <a:pPr marL="609600" indent="-609600" algn="l" rtl="0">
              <a:lnSpc>
                <a:spcPct val="12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**(ex: ./config-fast mail.m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ydomain.com)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</a:pP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هفتم: </a:t>
            </a:r>
          </a:p>
          <a:p>
            <a:pPr marL="609600" indent="-609600" algn="l" rtl="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qmail-1.03]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#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make cert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** 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پس از اجرای دستور بالا سئوالاتي در خصوص 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 certificate 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ایجاد شده پرسیده میشود، نظیرنام کشور، حرفه ، نام سازمان و ...</a:t>
            </a: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120000"/>
              </a:lnSpc>
              <a:spcBef>
                <a:spcPct val="20000"/>
              </a:spcBef>
            </a:pPr>
            <a:endParaRPr lang="fa-IR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r">
              <a:lnSpc>
                <a:spcPct val="120000"/>
              </a:lnSpc>
              <a:spcBef>
                <a:spcPct val="20000"/>
              </a:spcBef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r">
              <a:lnSpc>
                <a:spcPct val="120000"/>
              </a:lnSpc>
              <a:spcBef>
                <a:spcPct val="20000"/>
              </a:spcBef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9" name="Rectangle 5"/>
          <p:cNvSpPr>
            <a:spLocks noChangeArrowheads="1"/>
          </p:cNvSpPr>
          <p:nvPr/>
        </p:nvSpPr>
        <p:spPr bwMode="auto">
          <a:xfrm>
            <a:off x="0" y="428604"/>
            <a:ext cx="9144000" cy="6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Agency FB" pitchFamily="34" charset="0"/>
              <a:cs typeface="Times New Roman" pitchFamily="18" charset="0"/>
            </a:endParaRPr>
          </a:p>
          <a:p>
            <a:pPr marL="1800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**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اگر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certificate 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با موفقیت ایجاد گردد بطور اتوماتیک در مسیر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var/qmail/control/servercert.pem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/همراه با یک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dirty="0" err="1">
                <a:latin typeface="Times New Roman" pitchFamily="18" charset="0"/>
                <a:cs typeface="B Nazanin" pitchFamily="2" charset="-78"/>
              </a:rPr>
              <a:t>symlink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در مسیر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var/qmail/control/clientcert.pem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/ نصب خواهد شد.</a:t>
            </a:r>
            <a:endParaRPr lang="en-US" sz="1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</a:pP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هشتم: </a:t>
            </a: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400" dirty="0">
                <a:latin typeface="Times New Roman" pitchFamily="18" charset="0"/>
                <a:cs typeface="B Nazanin" pitchFamily="2" charset="-78"/>
              </a:rPr>
              <a:t>[ahmadirad@linux qmail-1.03]</a:t>
            </a:r>
            <a:r>
              <a:rPr lang="fa-IR" sz="1400" dirty="0">
                <a:latin typeface="Times New Roman" pitchFamily="18" charset="0"/>
                <a:cs typeface="B Nazanin" pitchFamily="2" charset="-78"/>
              </a:rPr>
              <a:t> # </a:t>
            </a:r>
            <a:r>
              <a:rPr lang="en-US" sz="1200" b="1" dirty="0">
                <a:latin typeface="+mn-lt"/>
                <a:cs typeface="+mj-cs"/>
              </a:rPr>
              <a:t>chown -R vpopmail:qmail /var/qmail/control/clientcert.pem /var/qmail/control/servercert.pem</a:t>
            </a: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** </a:t>
            </a:r>
            <a:r>
              <a:rPr lang="en-US" sz="1200" dirty="0"/>
              <a:t>Now we set the right ownership for the newly create cert...</a:t>
            </a: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endParaRPr lang="en-US" sz="1200" dirty="0"/>
          </a:p>
          <a:p>
            <a:pPr marL="609600" indent="-609600">
              <a:lnSpc>
                <a:spcPct val="150000"/>
              </a:lnSpc>
              <a:spcBef>
                <a:spcPct val="20000"/>
              </a:spcBef>
            </a:pPr>
            <a:r>
              <a:rPr lang="fa-IR" sz="1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نهم: </a:t>
            </a:r>
            <a:r>
              <a:rPr lang="fa-I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B Nazanin" pitchFamily="2" charset="-78"/>
              </a:rPr>
              <a:t>ساخت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B Nazanin" pitchFamily="2" charset="-78"/>
              </a:rPr>
              <a:t>ucspi-tcp</a:t>
            </a:r>
            <a:endParaRPr lang="fa-IR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qmail-1.03]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 </a:t>
            </a:r>
            <a:r>
              <a:rPr lang="en-US" sz="1200" b="1" dirty="0">
                <a:latin typeface="+mn-lt"/>
                <a:cs typeface="Times New Roman" pitchFamily="18" charset="0"/>
              </a:rPr>
              <a:t>cd /</a:t>
            </a:r>
            <a:r>
              <a:rPr lang="en-US" sz="1600" b="1" dirty="0">
                <a:latin typeface="+mn-lt"/>
                <a:cs typeface="Times New Roman" pitchFamily="18" charset="0"/>
              </a:rPr>
              <a:t>usr/src/qmail/ucspi-tcp-0.88</a:t>
            </a:r>
            <a:r>
              <a:rPr lang="en-US" sz="1200" b="1" dirty="0">
                <a:latin typeface="+mn-lt"/>
                <a:cs typeface="Times New Roman" pitchFamily="18" charset="0"/>
              </a:rPr>
              <a:t>/</a:t>
            </a:r>
            <a:endParaRPr lang="fa-IR" sz="1200" b="1" dirty="0">
              <a:latin typeface="+mn-lt"/>
              <a:cs typeface="Times New Roman" pitchFamily="18" charset="0"/>
            </a:endParaRPr>
          </a:p>
          <a:p>
            <a:pPr algn="ctr" rtl="0"/>
            <a:endParaRPr lang="en-US" sz="1200" dirty="0"/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endParaRPr lang="fa-IR" sz="12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endParaRPr lang="fa-IR" sz="12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endParaRPr lang="fa-IR" sz="12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ucspi-tcp-0.88</a:t>
            </a:r>
            <a:r>
              <a:rPr lang="en-US" sz="1600" b="1" dirty="0">
                <a:latin typeface="+mn-lt"/>
                <a:cs typeface="Times New Roman" pitchFamily="18" charset="0"/>
              </a:rPr>
              <a:t>]</a:t>
            </a:r>
            <a:r>
              <a:rPr lang="fa-IR" sz="1600" b="1" dirty="0">
                <a:latin typeface="+mn-lt"/>
                <a:cs typeface="Times New Roman" pitchFamily="18" charset="0"/>
              </a:rPr>
              <a:t> #</a:t>
            </a:r>
            <a:r>
              <a:rPr lang="en-US" sz="1600" b="1" dirty="0">
                <a:latin typeface="+mn-lt"/>
                <a:cs typeface="Times New Roman" pitchFamily="18" charset="0"/>
              </a:rPr>
              <a:t>make &amp;&amp; make setup check</a:t>
            </a: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endParaRPr lang="fa-IR" sz="1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endParaRPr lang="en-US" sz="12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endParaRPr lang="fa-IR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r">
              <a:lnSpc>
                <a:spcPct val="150000"/>
              </a:lnSpc>
              <a:spcBef>
                <a:spcPct val="20000"/>
              </a:spcBef>
            </a:pPr>
            <a:endParaRPr lang="en-US" sz="1200" dirty="0"/>
          </a:p>
          <a:p>
            <a:pPr marL="609600" indent="-609600" algn="l" rtl="0">
              <a:lnSpc>
                <a:spcPct val="150000"/>
              </a:lnSpc>
              <a:spcBef>
                <a:spcPct val="20000"/>
              </a:spcBef>
            </a:pP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r">
              <a:lnSpc>
                <a:spcPct val="150000"/>
              </a:lnSpc>
              <a:spcBef>
                <a:spcPct val="20000"/>
              </a:spcBef>
            </a:pP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150000"/>
              </a:lnSpc>
              <a:spcBef>
                <a:spcPct val="20000"/>
              </a:spcBef>
            </a:pPr>
            <a:endParaRPr lang="en-US" dirty="0">
              <a:solidFill>
                <a:srgbClr val="9C493A"/>
              </a:solidFill>
              <a:latin typeface="Times New Roman" pitchFamily="18" charset="0"/>
              <a:cs typeface="B Nazanin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2976" y="4286256"/>
          <a:ext cx="671517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RH 9/RHEL/Fedora/Slackware users:</a:t>
                      </a:r>
                      <a:r>
                        <a:rPr lang="en-US" sz="1200" dirty="0"/>
                        <a:t> You will need </a:t>
                      </a: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200" dirty="0"/>
                        <a:t> patch ucspi-tcp with an additional errno patch:</a:t>
                      </a:r>
                      <a:endParaRPr lang="fa-IR" sz="12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Patch</a:t>
                      </a:r>
                      <a:r>
                        <a:rPr lang="fa-I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/downloads/qmailrocks/patches/ucspi-tcp-0.88.errno.patch</a:t>
                      </a:r>
                      <a:endParaRPr lang="fa-I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5" name="Rectangle 5"/>
          <p:cNvSpPr>
            <a:spLocks noChangeArrowheads="1"/>
          </p:cNvSpPr>
          <p:nvPr/>
        </p:nvSpPr>
        <p:spPr bwMode="auto">
          <a:xfrm>
            <a:off x="0" y="285728"/>
            <a:ext cx="9144000" cy="637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50000"/>
              </a:lnSpc>
              <a:spcBef>
                <a:spcPct val="20000"/>
              </a:spcBef>
            </a:pPr>
            <a:endParaRPr lang="fa-IR" sz="8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50000"/>
              </a:lnSpc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دهم: </a:t>
            </a:r>
            <a:r>
              <a:rPr lang="fa-I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B Nazanin" pitchFamily="2" charset="-78"/>
              </a:rPr>
              <a:t>ساخت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B Nazanin" pitchFamily="2" charset="-78"/>
              </a:rPr>
              <a:t>daemontools</a:t>
            </a:r>
            <a:endParaRPr lang="fa-IR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50000"/>
              </a:lnSpc>
              <a:spcBef>
                <a:spcPct val="20000"/>
              </a:spcBef>
            </a:pPr>
            <a:endParaRPr lang="fa-IR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ucspi-tcp-0.88</a:t>
            </a:r>
            <a:r>
              <a:rPr lang="en-US" sz="2000" b="1" dirty="0">
                <a:cs typeface="Times New Roman" pitchFamily="18" charset="0"/>
              </a:rPr>
              <a:t>]</a:t>
            </a:r>
            <a:r>
              <a:rPr lang="fa-IR" sz="2000" b="1" dirty="0">
                <a:cs typeface="Times New Roman" pitchFamily="18" charset="0"/>
              </a:rPr>
              <a:t> #</a:t>
            </a:r>
            <a:r>
              <a:rPr lang="en-US" sz="1600" b="1" dirty="0">
                <a:latin typeface="+mn-lt"/>
                <a:cs typeface="Times New Roman" pitchFamily="18" charset="0"/>
              </a:rPr>
              <a:t>cd /package/admin/daemontools-0.76 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daemontools-0.76</a:t>
            </a:r>
            <a:r>
              <a:rPr lang="en-US" sz="2000" b="1" dirty="0">
                <a:cs typeface="Times New Roman" pitchFamily="18" charset="0"/>
              </a:rPr>
              <a:t> ]</a:t>
            </a:r>
            <a:r>
              <a:rPr lang="fa-IR" sz="2000" b="1" dirty="0">
                <a:cs typeface="Times New Roman" pitchFamily="18" charset="0"/>
              </a:rPr>
              <a:t> #</a:t>
            </a:r>
            <a:r>
              <a:rPr lang="en-US" sz="2000" b="1" dirty="0">
                <a:cs typeface="Times New Roman" pitchFamily="18" charset="0"/>
              </a:rPr>
              <a:t> </a:t>
            </a:r>
            <a:r>
              <a:rPr lang="en-US" sz="1600" b="1" dirty="0">
                <a:latin typeface="+mn-lt"/>
                <a:cs typeface="Times New Roman" pitchFamily="18" charset="0"/>
              </a:rPr>
              <a:t>package/install</a:t>
            </a:r>
          </a:p>
          <a:p>
            <a:pPr marL="609600" indent="-609600" algn="r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just">
              <a:lnSpc>
                <a:spcPct val="50000"/>
              </a:lnSpc>
              <a:spcBef>
                <a:spcPct val="20000"/>
              </a:spcBef>
            </a:pPr>
            <a:r>
              <a:rPr lang="en-US" sz="1600" dirty="0">
                <a:latin typeface="+mn-lt"/>
                <a:cs typeface="B Nazanin" pitchFamily="2" charset="-78"/>
              </a:rPr>
              <a:t>**</a:t>
            </a:r>
            <a:r>
              <a:rPr lang="fa-IR" sz="1600" dirty="0">
                <a:latin typeface="+mn-lt"/>
                <a:cs typeface="B Nazanin" pitchFamily="2" charset="-78"/>
              </a:rPr>
              <a:t> در صورت موفقیت آمیز بودن این دستور سرویسی با نام </a:t>
            </a:r>
            <a:r>
              <a:rPr lang="en-US" sz="1600" dirty="0">
                <a:latin typeface="+mn-lt"/>
                <a:cs typeface="B Nazanin" pitchFamily="2" charset="-78"/>
              </a:rPr>
              <a:t>svscan</a:t>
            </a:r>
            <a:r>
              <a:rPr lang="fa-IR" sz="1600" dirty="0">
                <a:latin typeface="+mn-lt"/>
                <a:cs typeface="B Nazanin" pitchFamily="2" charset="-78"/>
              </a:rPr>
              <a:t> میبایست در حال اجرا باشد. برای اطمینان میتوان از دستور </a:t>
            </a:r>
            <a:r>
              <a:rPr lang="en-US" sz="1600" dirty="0">
                <a:latin typeface="+mn-lt"/>
                <a:cs typeface="B Nazanin" pitchFamily="2" charset="-78"/>
              </a:rPr>
              <a:t>ps </a:t>
            </a:r>
            <a:r>
              <a:rPr lang="fa-IR" sz="1600" dirty="0">
                <a:latin typeface="+mn-lt"/>
                <a:cs typeface="B Nazanin" pitchFamily="2" charset="-78"/>
              </a:rPr>
              <a:t>استفاده نمود.</a:t>
            </a:r>
            <a:endParaRPr lang="en-US" sz="1600" dirty="0">
              <a:latin typeface="+mn-lt"/>
              <a:cs typeface="B Nazanin" pitchFamily="2" charset="-78"/>
            </a:endParaRPr>
          </a:p>
          <a:p>
            <a:pPr marL="609600" indent="-609600" algn="r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یازدهم: نصب برنامه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Ezmlm</a:t>
            </a:r>
            <a:endParaRPr lang="fa-IR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+mn-lt"/>
                <a:cs typeface="B Nazanin" pitchFamily="2" charset="-78"/>
              </a:rPr>
              <a:t>Ezmlm</a:t>
            </a:r>
            <a:r>
              <a:rPr lang="fa-IR" sz="1600" dirty="0">
                <a:latin typeface="+mn-lt"/>
                <a:cs typeface="B Nazanin" pitchFamily="2" charset="-78"/>
              </a:rPr>
              <a:t> یک </a:t>
            </a:r>
            <a:r>
              <a:rPr lang="en-US" sz="1600" dirty="0">
                <a:latin typeface="+mn-lt"/>
                <a:cs typeface="B Nazanin" pitchFamily="2" charset="-78"/>
              </a:rPr>
              <a:t>mailing list</a:t>
            </a:r>
            <a:r>
              <a:rPr lang="fa-IR" sz="1600" dirty="0">
                <a:latin typeface="+mn-lt"/>
                <a:cs typeface="B Nazanin" pitchFamily="2" charset="-78"/>
              </a:rPr>
              <a:t> زیباست که به </a:t>
            </a:r>
            <a:r>
              <a:rPr lang="en-US" sz="1600" dirty="0">
                <a:latin typeface="+mn-lt"/>
                <a:cs typeface="B Nazanin" pitchFamily="2" charset="-78"/>
              </a:rPr>
              <a:t>qmail</a:t>
            </a:r>
            <a:r>
              <a:rPr lang="fa-IR" sz="1600" dirty="0">
                <a:latin typeface="+mn-lt"/>
                <a:cs typeface="B Nazanin" pitchFamily="2" charset="-78"/>
              </a:rPr>
              <a:t> اضافه شده است. زمانی که در آینده برنامه </a:t>
            </a:r>
            <a:r>
              <a:rPr lang="en-US" sz="1600" dirty="0">
                <a:latin typeface="+mn-lt"/>
                <a:cs typeface="B Nazanin" pitchFamily="2" charset="-78"/>
              </a:rPr>
              <a:t>qmailadmin</a:t>
            </a:r>
            <a:r>
              <a:rPr lang="fa-IR" sz="1600" dirty="0">
                <a:latin typeface="+mn-lt"/>
                <a:cs typeface="B Nazanin" pitchFamily="2" charset="-78"/>
              </a:rPr>
              <a:t> را نصب کنیم, شما خواهید دید </a:t>
            </a:r>
            <a:r>
              <a:rPr lang="en-US" sz="1600" dirty="0">
                <a:latin typeface="+mn-lt"/>
                <a:cs typeface="B Nazanin" pitchFamily="2" charset="-78"/>
              </a:rPr>
              <a:t>Ezmlm</a:t>
            </a:r>
            <a:r>
              <a:rPr lang="fa-IR" sz="1600" dirty="0">
                <a:latin typeface="+mn-lt"/>
                <a:cs typeface="B Nazanin" pitchFamily="2" charset="-78"/>
              </a:rPr>
              <a:t> با استفاده از این برنامه اینترفیس بسیار ساده ای را برای کاربران مهیا میکند. با نصب </a:t>
            </a:r>
            <a:r>
              <a:rPr lang="en-US" sz="1600" dirty="0">
                <a:latin typeface="+mn-lt"/>
                <a:cs typeface="B Nazanin" pitchFamily="2" charset="-78"/>
              </a:rPr>
              <a:t>vpopmail</a:t>
            </a:r>
            <a:r>
              <a:rPr lang="fa-IR" sz="1600" dirty="0">
                <a:latin typeface="+mn-lt"/>
                <a:cs typeface="B Nazanin" pitchFamily="2" charset="-78"/>
              </a:rPr>
              <a:t> شما قادر خواهید بود که امکان استفاده و یا عدم استفاده کاربران از </a:t>
            </a:r>
            <a:r>
              <a:rPr lang="en-US" sz="1600" dirty="0">
                <a:latin typeface="+mn-lt"/>
                <a:cs typeface="B Nazanin" pitchFamily="2" charset="-78"/>
              </a:rPr>
              <a:t>mailing list </a:t>
            </a:r>
            <a:r>
              <a:rPr lang="fa-IR" sz="1600" dirty="0">
                <a:latin typeface="+mn-lt"/>
                <a:cs typeface="B Nazanin" pitchFamily="2" charset="-78"/>
              </a:rPr>
              <a:t> مهیا سازید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None/>
            </a:pPr>
            <a:endParaRPr lang="fa-IR" sz="1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daemontools-0.76 ]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#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400" b="1" dirty="0">
                <a:cs typeface="Times New Roman" pitchFamily="18" charset="0"/>
              </a:rPr>
              <a:t>cd /downloads/qmailrocks/</a:t>
            </a:r>
            <a:r>
              <a:rPr lang="fa-IR" sz="1400" b="1" dirty="0">
                <a:cs typeface="Times New Roman" pitchFamily="18" charset="0"/>
              </a:rPr>
              <a:t> </a:t>
            </a:r>
            <a:endParaRPr lang="en-US" sz="1400" b="1" dirty="0">
              <a:cs typeface="Times New Roman" pitchFamily="18" charset="0"/>
            </a:endParaRPr>
          </a:p>
          <a:p>
            <a:pPr marL="609600" indent="-609600" algn="l" rtl="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qmailrocks ]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#</a:t>
            </a:r>
            <a:r>
              <a:rPr lang="en-US" sz="1400" b="1" dirty="0">
                <a:cs typeface="Times New Roman" pitchFamily="18" charset="0"/>
              </a:rPr>
              <a:t>tar zxvf ezmlm-0.53-idx-0.41.tar.gz </a:t>
            </a:r>
            <a:endParaRPr lang="fa-IR" sz="1400" b="1" dirty="0">
              <a:cs typeface="Times New Roman" pitchFamily="18" charset="0"/>
            </a:endParaRPr>
          </a:p>
          <a:p>
            <a:pPr marL="609600" indent="-609600" algn="l" rtl="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qmailrocks ]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1200" dirty="0">
                <a:latin typeface="Times New Roman" pitchFamily="18" charset="0"/>
                <a:cs typeface="B Nazanin" pitchFamily="2" charset="-78"/>
              </a:rPr>
              <a:t>#</a:t>
            </a:r>
            <a:r>
              <a:rPr lang="en-US" sz="1400" b="1" dirty="0">
                <a:cs typeface="Times New Roman" pitchFamily="18" charset="0"/>
              </a:rPr>
              <a:t>cd ezmlm-0.53-idx-0.41</a:t>
            </a:r>
          </a:p>
          <a:p>
            <a:pPr marL="609600" indent="-609600" algn="l" rtl="0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[ahmadirad@linux ezmlm-0.53-idx-0.41 ]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1400" b="1" dirty="0">
                <a:cs typeface="Times New Roman" pitchFamily="18" charset="0"/>
              </a:rPr>
              <a:t>#</a:t>
            </a:r>
            <a:r>
              <a:rPr lang="en-US" sz="1400" b="1" dirty="0">
                <a:cs typeface="Times New Roman" pitchFamily="18" charset="0"/>
              </a:rPr>
              <a:t>make &amp;&amp; make setup</a:t>
            </a:r>
            <a:endParaRPr lang="fa-IR" sz="1400" b="1" dirty="0">
              <a:cs typeface="Times New Roman" pitchFamily="18" charset="0"/>
            </a:endParaRPr>
          </a:p>
          <a:p>
            <a:pPr marL="609600" indent="-609600" algn="l" rtl="0">
              <a:spcBef>
                <a:spcPct val="20000"/>
              </a:spcBef>
            </a:pPr>
            <a:endParaRPr lang="fa-IR" sz="12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r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r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r">
              <a:lnSpc>
                <a:spcPct val="50000"/>
              </a:lnSpc>
              <a:spcBef>
                <a:spcPct val="20000"/>
              </a:spcBef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r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dirty="0">
              <a:solidFill>
                <a:srgbClr val="9C493A"/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solidFill>
                <a:srgbClr val="9C493A"/>
              </a:solidFill>
              <a:latin typeface="Times New Roman" pitchFamily="18" charset="0"/>
              <a:cs typeface="B Nazanin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7158" y="1357298"/>
          <a:ext cx="800105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4446">
                <a:tc>
                  <a:txBody>
                    <a:bodyPr/>
                    <a:lstStyle/>
                    <a:p>
                      <a:r>
                        <a:rPr lang="en-US" sz="1400" b="1" dirty="0"/>
                        <a:t>RH 9/RHEL/Fedora/Slackware users:</a:t>
                      </a:r>
                      <a:r>
                        <a:rPr lang="en-US" sz="1400" dirty="0"/>
                        <a:t>You will need to patch daemontools with an additional errno patch:</a:t>
                      </a:r>
                    </a:p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1-</a:t>
                      </a:r>
                      <a:r>
                        <a:rPr lang="en-US" sz="1400" baseline="0" dirty="0"/>
                        <a:t>  </a:t>
                      </a:r>
                      <a:r>
                        <a:rPr lang="en-US" sz="1400" dirty="0"/>
                        <a:t>cd /package/admin/daemontools-0.76/src</a:t>
                      </a:r>
                    </a:p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2-</a:t>
                      </a:r>
                      <a:r>
                        <a:rPr lang="en-US" sz="1400" dirty="0"/>
                        <a:t>  patch &lt; /downloads/qmailrocks/patches/daemontools-0.76.errno.patch</a:t>
                      </a:r>
                    </a:p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3-  </a:t>
                      </a:r>
                      <a:r>
                        <a:rPr lang="en-US" sz="1400" dirty="0"/>
                        <a:t>cd /package/admin/daemontools-0.76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1" name="Rectangle 5"/>
          <p:cNvSpPr>
            <a:spLocks noChangeArrowheads="1"/>
          </p:cNvSpPr>
          <p:nvPr/>
        </p:nvSpPr>
        <p:spPr bwMode="auto">
          <a:xfrm>
            <a:off x="500034" y="571480"/>
            <a:ext cx="821537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Font typeface="Wingdings" pitchFamily="2" charset="2"/>
              <a:buNone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دوازدهم: نصب برنامه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Autoresponder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Autoresponder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برنامه ایست که امکان ارسال اتوماتیک نامه را فراهم میکند.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B Nazanin" pitchFamily="2" charset="-78"/>
              </a:rPr>
              <a:t>[ahmadirad@linux ezmlm-0.53-idx-0.41 ]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# </a:t>
            </a:r>
            <a:r>
              <a:rPr lang="en-US" sz="1600" b="1" dirty="0">
                <a:latin typeface="+mn-lt"/>
                <a:cs typeface="Times New Roman" pitchFamily="18" charset="0"/>
              </a:rPr>
              <a:t>cd /downloads/qmailrocks/</a:t>
            </a:r>
            <a:r>
              <a:rPr lang="fa-IR" sz="1600" b="1" dirty="0">
                <a:latin typeface="+mn-lt"/>
                <a:cs typeface="Times New Roman" pitchFamily="18" charset="0"/>
              </a:rPr>
              <a:t> </a:t>
            </a: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 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tar zxvf autorespond-2.0.5.tar.gz</a:t>
            </a:r>
          </a:p>
          <a:p>
            <a:pPr marL="609600" indent="-609600" algn="l" rtl="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 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cd autorespond-2.0.5</a:t>
            </a:r>
          </a:p>
          <a:p>
            <a:pPr marL="609600" indent="-609600" algn="l" rtl="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autoresponder-2.0.5]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make &amp;&amp; make setup or (Make install)</a:t>
            </a: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spcBef>
                <a:spcPct val="20000"/>
              </a:spcBef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spcBef>
                <a:spcPct val="20000"/>
              </a:spcBef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9" name="Rectangle 5"/>
          <p:cNvSpPr>
            <a:spLocks noChangeArrowheads="1"/>
          </p:cNvSpPr>
          <p:nvPr/>
        </p:nvSpPr>
        <p:spPr bwMode="auto">
          <a:xfrm>
            <a:off x="0" y="285728"/>
            <a:ext cx="91440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Font typeface="Wingdings" pitchFamily="2" charset="2"/>
              <a:buNone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سیزدهم: نصب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vpopmail</a:t>
            </a:r>
          </a:p>
          <a:p>
            <a:pPr marL="180000"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این برنامه امكان مديريت آسان حسابها و صندوقهاي پستي را بر روي سرويس دهنده پست الكترونيكي فراهم ميسازد.</a:t>
            </a:r>
          </a:p>
          <a:p>
            <a:pPr marL="180000"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برای نصب این برنامه 2 امکان وجود دارد:</a:t>
            </a:r>
          </a:p>
          <a:p>
            <a:pPr marL="180000"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1- نصب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vpopmail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بدون ارتباط با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MySQL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</a:t>
            </a:r>
          </a:p>
          <a:p>
            <a:pPr marL="180000"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 (این حالت برای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 Server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های کوچک مناسب است)</a:t>
            </a:r>
          </a:p>
          <a:p>
            <a:pPr marL="180000"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2- نصب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vpopmail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بهمراه ارتباط با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MySQL</a:t>
            </a:r>
          </a:p>
          <a:p>
            <a:pPr marL="180000"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  )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در این حالت میبایست از قبل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mysql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برروی سرور نصب شده باشد)</a:t>
            </a:r>
          </a:p>
          <a:p>
            <a:pPr marL="180000"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برای این منظور میبایست ابتدا پکیجهای مورد نیاز را دانلود نماییم.</a:t>
            </a:r>
          </a:p>
          <a:p>
            <a:pPr marL="180000" algn="l" rtl="0"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autoresponder-2.0.5]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 cd .. /..</a:t>
            </a:r>
            <a:endParaRPr lang="fa-IR" sz="1600" dirty="0">
              <a:latin typeface="Times New Roman" pitchFamily="18" charset="0"/>
              <a:cs typeface="B Nazanin" pitchFamily="2" charset="-78"/>
            </a:endParaRPr>
          </a:p>
          <a:p>
            <a:pPr marL="180000" algn="l" rtl="0"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 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wget </a:t>
            </a:r>
            <a:r>
              <a:rPr lang="en-US" sz="1600" b="1" dirty="0">
                <a:latin typeface="Times New Roman" pitchFamily="18" charset="0"/>
                <a:cs typeface="B Nazanin" pitchFamily="2" charset="-78"/>
                <a:hlinkClick r:id="rId2"/>
              </a:rPr>
              <a:t>http://mirror.cogentco.com/pub/mysql/MySQL-6.0/MySQL-devel-6.0.11-0.glibc23.i386.rpm</a:t>
            </a: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180000" algn="l" rtl="0"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 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wget </a:t>
            </a:r>
            <a:r>
              <a:rPr lang="en-US" sz="1600" b="1" dirty="0">
                <a:latin typeface="Times New Roman" pitchFamily="18" charset="0"/>
                <a:cs typeface="B Nazanin" pitchFamily="2" charset="-78"/>
                <a:hlinkClick r:id="rId3"/>
              </a:rPr>
              <a:t>http://mirror.cogentco.com/pub/mysql/MySQL-6.0/MySQL-client-6.0.11-0.glibc23.i386.rpm</a:t>
            </a:r>
            <a:endParaRPr lang="en-US" sz="1600" b="1" dirty="0">
              <a:latin typeface="Times New Roman" pitchFamily="18" charset="0"/>
              <a:cs typeface="B Nazanin" pitchFamily="2" charset="-78"/>
            </a:endParaRPr>
          </a:p>
          <a:p>
            <a:pPr marL="180000" algn="l" rtl="0"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Times New Roman" pitchFamily="18" charset="0"/>
              <a:cs typeface="B Nazanin" pitchFamily="2" charset="-78"/>
            </a:endParaRPr>
          </a:p>
          <a:p>
            <a:pPr marL="180000" algn="l" rtl="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 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rpm -ivh </a:t>
            </a:r>
            <a:r>
              <a:rPr lang="en-US" sz="1600" b="1" dirty="0">
                <a:latin typeface="+mn-lt"/>
                <a:cs typeface="Times New Roman" pitchFamily="18" charset="0"/>
              </a:rPr>
              <a:t>MySQL-devel-6.0.11-0.glibc23.i386.rpm</a:t>
            </a:r>
          </a:p>
          <a:p>
            <a:pPr marL="180000" algn="l" rtl="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 </a:t>
            </a:r>
            <a:r>
              <a:rPr lang="en-US" sz="1600" b="1" dirty="0">
                <a:latin typeface="Times New Roman" pitchFamily="18" charset="0"/>
                <a:cs typeface="B Nazanin" pitchFamily="2" charset="-78"/>
              </a:rPr>
              <a:t>rpm –ivh </a:t>
            </a:r>
            <a:r>
              <a:rPr lang="en-US" sz="1600" b="1" dirty="0">
                <a:latin typeface="+mn-lt"/>
                <a:cs typeface="Times New Roman" pitchFamily="18" charset="0"/>
              </a:rPr>
              <a:t>MySQL-6.0/MySQL-client-6.0.11-0.glibc23.i386.rpm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180000" algn="l" rtl="0">
              <a:spcBef>
                <a:spcPct val="20000"/>
              </a:spcBef>
            </a:pPr>
            <a:endParaRPr lang="en-US" sz="1600" b="1" dirty="0">
              <a:latin typeface="Times New Roman" pitchFamily="18" charset="0"/>
              <a:cs typeface="B Nazanin" pitchFamily="2" charset="-78"/>
            </a:endParaRPr>
          </a:p>
          <a:p>
            <a:pPr marL="180000" algn="l" rtl="0">
              <a:spcBef>
                <a:spcPct val="20000"/>
              </a:spcBef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180000" algn="l" rtl="0"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Times New Roman" pitchFamily="18" charset="0"/>
              <a:cs typeface="B Nazanin" pitchFamily="2" charset="-78"/>
            </a:endParaRPr>
          </a:p>
          <a:p>
            <a:pPr marL="180000" algn="l" rtl="0"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180000" algn="l" rtl="0"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Times New Roman" pitchFamily="18" charset="0"/>
              <a:cs typeface="B Nazanin" pitchFamily="2" charset="-78"/>
              <a:hlinkClick r:id="rId2"/>
            </a:endParaRPr>
          </a:p>
          <a:p>
            <a:pPr marL="180000"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7" name="Rectangle 5"/>
          <p:cNvSpPr>
            <a:spLocks noChangeArrowheads="1"/>
          </p:cNvSpPr>
          <p:nvPr/>
        </p:nvSpPr>
        <p:spPr bwMode="auto">
          <a:xfrm>
            <a:off x="0" y="428605"/>
            <a:ext cx="9144000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ادامه نصب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Vpopmail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: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1600" b="1" dirty="0">
                <a:latin typeface="+mn-lt"/>
                <a:cs typeface="Times New Roman" pitchFamily="18" charset="0"/>
              </a:rPr>
              <a:t># </a:t>
            </a:r>
            <a:r>
              <a:rPr lang="en-US" sz="1600" b="1" dirty="0">
                <a:latin typeface="+mn-lt"/>
                <a:cs typeface="Times New Roman" pitchFamily="18" charset="0"/>
              </a:rPr>
              <a:t>mkdir ~vpopmail/etc 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r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</a:t>
            </a:r>
            <a:r>
              <a:rPr lang="en-US" sz="1600" b="1" dirty="0">
                <a:latin typeface="+mn-lt"/>
                <a:cs typeface="Times New Roman" pitchFamily="18" charset="0"/>
              </a:rPr>
              <a:t>]</a:t>
            </a:r>
            <a:r>
              <a:rPr lang="fa-IR" sz="1600" b="1" dirty="0">
                <a:latin typeface="+mn-lt"/>
                <a:cs typeface="Times New Roman" pitchFamily="18" charset="0"/>
              </a:rPr>
              <a:t> # </a:t>
            </a:r>
            <a:r>
              <a:rPr lang="en-US" sz="1600" b="1" dirty="0">
                <a:latin typeface="+mn-lt"/>
                <a:cs typeface="Times New Roman" pitchFamily="18" charset="0"/>
              </a:rPr>
              <a:t>chown vpopmail:vchkpw ~vpopmail/etc</a:t>
            </a:r>
            <a:r>
              <a:rPr lang="fa-IR" sz="1600" b="1" dirty="0">
                <a:latin typeface="+mn-lt"/>
                <a:cs typeface="Times New Roman" pitchFamily="18" charset="0"/>
              </a:rPr>
              <a:t>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-شما میتوانید نام کاربری و کلمه عبور را تغییر دهید: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 # </a:t>
            </a:r>
            <a:r>
              <a:rPr lang="en-US" sz="1600" b="1" dirty="0">
                <a:latin typeface="+mn-lt"/>
                <a:cs typeface="Times New Roman" pitchFamily="18" charset="0"/>
              </a:rPr>
              <a:t>echo "localhost|0|</a:t>
            </a: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vpopmailuser</a:t>
            </a:r>
            <a:r>
              <a:rPr lang="en-US" sz="1600" b="1" dirty="0">
                <a:latin typeface="+mn-lt"/>
                <a:cs typeface="Times New Roman" pitchFamily="18" charset="0"/>
              </a:rPr>
              <a:t>|</a:t>
            </a: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password</a:t>
            </a:r>
            <a:r>
              <a:rPr lang="en-US" sz="1600" b="1" dirty="0">
                <a:latin typeface="+mn-lt"/>
                <a:cs typeface="Times New Roman" pitchFamily="18" charset="0"/>
              </a:rPr>
              <a:t>|vpopmail" &gt; ~vpopmail/etc/</a:t>
            </a:r>
            <a:r>
              <a:rPr lang="en-US" sz="1600" b="1" dirty="0" err="1">
                <a:latin typeface="+mn-lt"/>
                <a:cs typeface="Times New Roman" pitchFamily="18" charset="0"/>
              </a:rPr>
              <a:t>vpopmail.mysql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r">
              <a:lnSpc>
                <a:spcPct val="80000"/>
              </a:lnSpc>
              <a:spcBef>
                <a:spcPct val="20000"/>
              </a:spcBef>
            </a:pPr>
            <a:r>
              <a:rPr lang="fa-IR" sz="1600" b="1" dirty="0">
                <a:latin typeface="+mn-lt"/>
                <a:cs typeface="Times New Roman" pitchFamily="18" charset="0"/>
              </a:rPr>
              <a:t> (در این مثال از نام کاربری </a:t>
            </a:r>
            <a:r>
              <a:rPr lang="en-US" sz="1600" b="1" dirty="0">
                <a:latin typeface="+mn-lt"/>
                <a:cs typeface="Times New Roman" pitchFamily="18" charset="0"/>
              </a:rPr>
              <a:t>admin</a:t>
            </a:r>
            <a:r>
              <a:rPr lang="fa-IR" sz="1600" b="1" dirty="0">
                <a:latin typeface="+mn-lt"/>
                <a:cs typeface="Times New Roman" pitchFamily="18" charset="0"/>
              </a:rPr>
              <a:t> و پسورد 123</a:t>
            </a:r>
            <a:r>
              <a:rPr lang="en-US" sz="1600" b="1" dirty="0">
                <a:latin typeface="+mn-lt"/>
                <a:cs typeface="Times New Roman" pitchFamily="18" charset="0"/>
              </a:rPr>
              <a:t> </a:t>
            </a:r>
            <a:r>
              <a:rPr lang="fa-IR" sz="1600" b="1" dirty="0">
                <a:latin typeface="+mn-lt"/>
                <a:cs typeface="Times New Roman" pitchFamily="18" charset="0"/>
              </a:rPr>
              <a:t>استفاده میکنیم)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 # </a:t>
            </a:r>
            <a:r>
              <a:rPr lang="en-US" sz="1600" b="1" dirty="0">
                <a:latin typeface="+mn-lt"/>
                <a:cs typeface="Times New Roman" pitchFamily="18" charset="0"/>
              </a:rPr>
              <a:t>chown vpopmail:vchkpw ~vpopmail/etc/vpopmail.mysql</a:t>
            </a:r>
            <a:r>
              <a:rPr lang="fa-IR" sz="1600" b="1" dirty="0">
                <a:latin typeface="+mn-lt"/>
                <a:cs typeface="Times New Roman" pitchFamily="18" charset="0"/>
              </a:rPr>
              <a:t> 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16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 # </a:t>
            </a:r>
            <a:r>
              <a:rPr lang="en-US" sz="1600" b="1" dirty="0">
                <a:latin typeface="+mn-lt"/>
                <a:cs typeface="Times New Roman" pitchFamily="18" charset="0"/>
              </a:rPr>
              <a:t>chmod 640 ~vpopmail/etc/vpopmail.mysql</a:t>
            </a: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180000" algn="just">
              <a:lnSpc>
                <a:spcPct val="80000"/>
              </a:lnSpc>
              <a:spcBef>
                <a:spcPct val="20000"/>
              </a:spcBef>
            </a:pPr>
            <a:r>
              <a:rPr lang="fa-IR" dirty="0">
                <a:latin typeface="Times New Roman" pitchFamily="18" charset="0"/>
                <a:cs typeface="B Nazanin" pitchFamily="2" charset="-78"/>
              </a:rPr>
              <a:t>با نام کاربری،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root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به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Mysql server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متصل  شده و یک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database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به نام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vpopmail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ميسازي.لازم به ذکر است پسورد پیش فرض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 Blank(no password)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میباشد.</a:t>
            </a:r>
            <a:endParaRPr lang="en-US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# </a:t>
            </a:r>
            <a:r>
              <a:rPr lang="en-US" sz="1600" b="1" dirty="0">
                <a:latin typeface="+mn-lt"/>
                <a:cs typeface="Times New Roman" pitchFamily="18" charset="0"/>
              </a:rPr>
              <a:t>mysql -u root –p</a:t>
            </a: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Enter Password: </a:t>
            </a: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&lt;Blank&gt;</a:t>
            </a:r>
            <a:endParaRPr lang="fa-IR" sz="16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Mysql&gt;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dirty="0">
                <a:latin typeface="+mn-lt"/>
                <a:cs typeface="+mj-cs"/>
              </a:rPr>
              <a:t>CREATE DATABASE vpopmail;</a:t>
            </a:r>
          </a:p>
          <a:p>
            <a:pPr marL="180000" algn="just">
              <a:lnSpc>
                <a:spcPct val="80000"/>
              </a:lnSpc>
              <a:spcBef>
                <a:spcPct val="20000"/>
              </a:spcBef>
            </a:pPr>
            <a:endParaRPr lang="en-US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80000"/>
              </a:lnSpc>
              <a:spcBef>
                <a:spcPct val="20000"/>
              </a:spcBef>
            </a:pPr>
            <a:endParaRPr lang="en-US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428596" y="571481"/>
            <a:ext cx="828680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000" algn="just"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نام کاربری و پسوردی که ایجاد میکنیم  میبایست با اطلاعاتی که در فایل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config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ی که در صفحه قبل وارد شده تطابق داشته باشد.</a:t>
            </a:r>
          </a:p>
          <a:p>
            <a:pPr marL="609600" indent="-609600" algn="l" rtl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mysql&gt;</a:t>
            </a:r>
            <a:r>
              <a:rPr lang="en-US" sz="2000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dirty="0">
                <a:latin typeface="+mn-lt"/>
                <a:cs typeface="+mj-cs"/>
              </a:rPr>
              <a:t>GRANT select,insert,update,delete,create,drop ON vpopmail.* TO </a:t>
            </a:r>
            <a:r>
              <a:rPr lang="en-US" sz="1600" dirty="0">
                <a:solidFill>
                  <a:srgbClr val="FF0000"/>
                </a:solidFill>
                <a:latin typeface="+mn-lt"/>
                <a:cs typeface="+mj-cs"/>
              </a:rPr>
              <a:t>popmailuser</a:t>
            </a:r>
            <a:r>
              <a:rPr lang="en-US" sz="1600" dirty="0">
                <a:latin typeface="+mn-lt"/>
                <a:cs typeface="+mj-cs"/>
              </a:rPr>
              <a:t>@localhost IDENTIFIED BY '</a:t>
            </a:r>
            <a:r>
              <a:rPr lang="en-US" sz="1600" dirty="0">
                <a:solidFill>
                  <a:srgbClr val="FF0000"/>
                </a:solidFill>
                <a:latin typeface="+mn-lt"/>
                <a:cs typeface="+mj-cs"/>
              </a:rPr>
              <a:t>password</a:t>
            </a:r>
            <a:r>
              <a:rPr lang="en-US" sz="1600" dirty="0">
                <a:latin typeface="+mn-lt"/>
                <a:cs typeface="+mj-cs"/>
              </a:rPr>
              <a:t>' ;</a:t>
            </a:r>
            <a:endParaRPr lang="fa-IR" sz="1600" dirty="0">
              <a:latin typeface="+mn-lt"/>
              <a:cs typeface="+mj-cs"/>
            </a:endParaRPr>
          </a:p>
          <a:p>
            <a:pPr marL="609600" indent="-609600">
              <a:spcBef>
                <a:spcPct val="20000"/>
              </a:spcBef>
            </a:pPr>
            <a:r>
              <a:rPr lang="fa-IR" sz="2000" b="1" dirty="0">
                <a:cs typeface="Times New Roman" pitchFamily="18" charset="0"/>
              </a:rPr>
              <a:t> </a:t>
            </a:r>
            <a:r>
              <a:rPr lang="fa-IR" sz="2000" dirty="0">
                <a:latin typeface="Times New Roman" pitchFamily="18" charset="0"/>
                <a:cs typeface="B Lotus" pitchFamily="2" charset="-78"/>
              </a:rPr>
              <a:t>(در این مثال از نام کاربری </a:t>
            </a:r>
            <a:r>
              <a:rPr lang="en-US" sz="1600" dirty="0">
                <a:latin typeface="+mn-lt"/>
                <a:cs typeface="+mj-cs"/>
              </a:rPr>
              <a:t>admin</a:t>
            </a:r>
            <a:r>
              <a:rPr lang="fa-IR" sz="2000" dirty="0">
                <a:latin typeface="Times New Roman" pitchFamily="18" charset="0"/>
                <a:cs typeface="B Lotus" pitchFamily="2" charset="-78"/>
              </a:rPr>
              <a:t> و پسورد 123</a:t>
            </a:r>
            <a:r>
              <a:rPr lang="en-US" sz="2000" dirty="0">
                <a:latin typeface="Times New Roman" pitchFamily="18" charset="0"/>
                <a:cs typeface="B Lotus" pitchFamily="2" charset="-78"/>
              </a:rPr>
              <a:t> </a:t>
            </a:r>
            <a:r>
              <a:rPr lang="fa-IR" sz="2000" dirty="0">
                <a:latin typeface="Times New Roman" pitchFamily="18" charset="0"/>
                <a:cs typeface="B Lotus" pitchFamily="2" charset="-78"/>
              </a:rPr>
              <a:t>استفاده میکنیم)</a:t>
            </a:r>
          </a:p>
          <a:p>
            <a:pPr marL="609600" indent="-609600" algn="l"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mysql&gt;</a:t>
            </a:r>
            <a:r>
              <a:rPr lang="en-US" sz="2000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dirty="0">
                <a:latin typeface="+mn-lt"/>
                <a:cs typeface="+mj-cs"/>
              </a:rPr>
              <a:t>quit</a:t>
            </a:r>
          </a:p>
          <a:p>
            <a:pPr marL="609600" indent="-609600">
              <a:spcBef>
                <a:spcPct val="20000"/>
              </a:spcBef>
            </a:pPr>
            <a:r>
              <a:rPr lang="fa-IR" sz="1600" b="1" dirty="0">
                <a:latin typeface="Times New Roman" pitchFamily="18" charset="0"/>
                <a:cs typeface="B Nazanin" pitchFamily="2" charset="-78"/>
              </a:rPr>
              <a:t>تست با یوزر جدید ایجاد شده</a:t>
            </a: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 # </a:t>
            </a:r>
            <a:r>
              <a:rPr lang="en-US" sz="1600" b="1" dirty="0">
                <a:latin typeface="+mn-lt"/>
                <a:cs typeface="Times New Roman" pitchFamily="18" charset="0"/>
              </a:rPr>
              <a:t>mysql -u </a:t>
            </a: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admin</a:t>
            </a:r>
            <a:r>
              <a:rPr lang="en-US" sz="1600" b="1" dirty="0">
                <a:latin typeface="+mn-lt"/>
                <a:cs typeface="Times New Roman" pitchFamily="18" charset="0"/>
              </a:rPr>
              <a:t> –p</a:t>
            </a: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</a:pPr>
            <a:r>
              <a:rPr lang="en-US" sz="1600" b="1" dirty="0">
                <a:latin typeface="+mn-lt"/>
                <a:cs typeface="Times New Roman" pitchFamily="18" charset="0"/>
              </a:rPr>
              <a:t>Enter password: </a:t>
            </a: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&lt;123&gt;</a:t>
            </a: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</a:pPr>
            <a:r>
              <a:rPr lang="en-US" sz="1600" b="1" dirty="0">
                <a:latin typeface="+mn-lt"/>
                <a:cs typeface="Times New Roman" pitchFamily="18" charset="0"/>
              </a:rPr>
              <a:t>mysql&gt;</a:t>
            </a: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1600" dirty="0">
                <a:latin typeface="+mn-lt"/>
                <a:cs typeface="+mj-cs"/>
              </a:rPr>
              <a:t>quit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buFontTx/>
              <a:buChar char="-"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downloads] # </a:t>
            </a:r>
            <a:r>
              <a:rPr lang="en-US" sz="1600" b="1" dirty="0">
                <a:latin typeface="+mn-lt"/>
                <a:cs typeface="Times New Roman" pitchFamily="18" charset="0"/>
              </a:rPr>
              <a:t>cd qmailrocks</a:t>
            </a:r>
            <a:r>
              <a:rPr lang="fa-IR" sz="1600" b="1" dirty="0">
                <a:latin typeface="+mn-lt"/>
                <a:cs typeface="Times New Roman" pitchFamily="18" charset="0"/>
              </a:rPr>
              <a:t> </a:t>
            </a: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 # </a:t>
            </a:r>
            <a:r>
              <a:rPr lang="en-US" sz="1600" b="1" dirty="0">
                <a:latin typeface="+mn-lt"/>
                <a:cs typeface="Times New Roman" pitchFamily="18" charset="0"/>
              </a:rPr>
              <a:t>tar zxvf vpopmail-5.4.13.tar.gz</a:t>
            </a:r>
            <a:r>
              <a:rPr lang="fa-IR" sz="1600" b="1" dirty="0">
                <a:latin typeface="+mn-lt"/>
                <a:cs typeface="Times New Roman" pitchFamily="18" charset="0"/>
              </a:rPr>
              <a:t> </a:t>
            </a: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 # </a:t>
            </a:r>
            <a:r>
              <a:rPr lang="en-US" sz="1600" b="1" dirty="0">
                <a:latin typeface="+mn-lt"/>
                <a:cs typeface="Times New Roman" pitchFamily="18" charset="0"/>
              </a:rPr>
              <a:t>cd vpopmail-5.4.13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indent="-609600" algn="l" rtl="0">
              <a:spcBef>
                <a:spcPts val="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 # </a:t>
            </a:r>
            <a:r>
              <a:rPr lang="en-US" sz="1600" b="1" dirty="0">
                <a:latin typeface="+mn-lt"/>
                <a:cs typeface="Times New Roman" pitchFamily="18" charset="0"/>
              </a:rPr>
              <a:t>./configure --enable-logging=p --enable-auth-module=mysql --disable-passwd --enable-</a:t>
            </a:r>
            <a:r>
              <a:rPr lang="fa-IR" sz="1600" b="1" dirty="0">
                <a:latin typeface="+mn-lt"/>
                <a:cs typeface="Times New Roman" pitchFamily="18" charset="0"/>
              </a:rPr>
              <a:t> </a:t>
            </a:r>
            <a:r>
              <a:rPr lang="en-US" sz="1600" b="1" dirty="0">
                <a:latin typeface="+mn-lt"/>
                <a:cs typeface="Times New Roman" pitchFamily="18" charset="0"/>
              </a:rPr>
              <a:t>clear-passwd --disable-many-domains --enable-auth-logging --enable-sql-logging --enable-valias --disable-mysql-limits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 # </a:t>
            </a:r>
            <a:r>
              <a:rPr lang="en-US" sz="1600" b="1" dirty="0">
                <a:latin typeface="+mn-lt"/>
                <a:cs typeface="Times New Roman" pitchFamily="18" charset="0"/>
              </a:rPr>
              <a:t>make &amp;&amp; make install-strip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spcBef>
                <a:spcPct val="20000"/>
              </a:spcBef>
              <a:buFont typeface="Wingdings" pitchFamily="2" charset="2"/>
              <a:buNone/>
            </a:pPr>
            <a:endParaRPr lang="fa-IR" sz="1600" dirty="0">
              <a:latin typeface="+mn-lt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1" name="Content Placeholder 2"/>
          <p:cNvSpPr>
            <a:spLocks/>
          </p:cNvSpPr>
          <p:nvPr/>
        </p:nvSpPr>
        <p:spPr bwMode="auto">
          <a:xfrm>
            <a:off x="500034" y="571480"/>
            <a:ext cx="8229600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Mail Server</a:t>
            </a:r>
            <a:endParaRPr lang="fa-IR" sz="2000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140000"/>
              </a:lnSpc>
              <a:spcBef>
                <a:spcPct val="20000"/>
              </a:spcBef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سرویسی جهت ارسال و دریافت ایمیل که از پروتکلهایی چون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POP3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,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SMTP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و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IMAP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استفاده میکند. میتوان گفت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 server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در واقع همان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SMTPServer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میباشد. در ابتدا اینگونه بود که کاربر جهت اطلاع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Mailbox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خود میبایست با استفاده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Telnet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به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 Server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متصل شده و با اجرای فرامین خاصی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inbox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خود مطلع میگشت. بعدها بمنظور سهولت این امر پروتکلهایی چون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POP3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و یا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IMAP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ساخته شد.</a:t>
            </a:r>
          </a:p>
          <a:p>
            <a:pPr marL="342900" indent="-342900" algn="just">
              <a:lnSpc>
                <a:spcPct val="140000"/>
              </a:lnSpc>
              <a:spcBef>
                <a:spcPct val="20000"/>
              </a:spcBef>
              <a:buFontTx/>
              <a:buChar char="-"/>
            </a:pP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40000"/>
              </a:lnSpc>
              <a:spcBef>
                <a:spcPct val="20000"/>
              </a:spcBef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SMTP Server</a:t>
            </a:r>
          </a:p>
          <a:p>
            <a:pPr marL="180000" algn="just">
              <a:lnSpc>
                <a:spcPct val="90000"/>
              </a:lnSpc>
              <a:spcBef>
                <a:spcPct val="20000"/>
              </a:spcBef>
            </a:pP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 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سرويس دهنده پروتكل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SMTP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كه با شماره پورت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25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و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با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پروتکل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TCP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كار ميكند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و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ابزاري براي ارسال و دريافت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Email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ميباشد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.</a:t>
            </a:r>
            <a:endParaRPr lang="ar-SA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4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5" name="Rectangle 5"/>
          <p:cNvSpPr>
            <a:spLocks noChangeArrowheads="1"/>
          </p:cNvSpPr>
          <p:nvPr/>
        </p:nvSpPr>
        <p:spPr bwMode="auto">
          <a:xfrm>
            <a:off x="428596" y="285729"/>
            <a:ext cx="8358246" cy="621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10000"/>
              </a:lnSpc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چهاردهم: نصب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vqadmin</a:t>
            </a:r>
          </a:p>
          <a:p>
            <a:pPr marL="609600" indent="-609600" algn="just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+mn-lt"/>
                <a:cs typeface="B Nazanin" pitchFamily="2" charset="-78"/>
              </a:rPr>
              <a:t> Vqadmin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نرم افزاریست تحت وب که برای مدیریت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000" dirty="0">
                <a:latin typeface="+mn-lt"/>
                <a:cs typeface="B Nazanin" pitchFamily="2" charset="-78"/>
              </a:rPr>
              <a:t>vpopmail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بکار میرود.از طریق آن میتوان </a:t>
            </a:r>
            <a:r>
              <a:rPr lang="en-US" sz="2000" dirty="0">
                <a:latin typeface="+mn-lt"/>
                <a:cs typeface="B Nazanin" pitchFamily="2" charset="-78"/>
              </a:rPr>
              <a:t>domain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های جدید، کاربران جدید ونیز </a:t>
            </a:r>
            <a:r>
              <a:rPr lang="en-US" sz="2000" dirty="0">
                <a:latin typeface="+mn-lt"/>
                <a:cs typeface="B Nazanin" pitchFamily="2" charset="-78"/>
              </a:rPr>
              <a:t>quotas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ايجاد نموده ، </a:t>
            </a:r>
            <a:r>
              <a:rPr lang="en-US" sz="2000" dirty="0">
                <a:latin typeface="+mn-lt"/>
                <a:cs typeface="B Nazanin" pitchFamily="2" charset="-78"/>
              </a:rPr>
              <a:t>service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هايي را فعال كرده و نيز خدمات بسیاری دیگر را ارائه داد.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اين نرم افزار بانک اطل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ا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عاتي و جداول مخصوص آن را هنگام اضافه کردن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domain, user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و...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در بان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ک اطلاعاتی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mysql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میسازد.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لازم به ذکر است جهت بهره گیری از این نرم افزار میبایست سرویس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apache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از قبل برروی سرور نصب باشد.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tar zxvf vqadmin-2.3.6.tar.gz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3200" b="1" dirty="0">
              <a:latin typeface="Agency FB" pitchFamily="34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</a:t>
            </a:r>
            <a:r>
              <a:rPr lang="en-US" sz="24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b="1" dirty="0">
                <a:latin typeface="+mn-lt"/>
                <a:cs typeface="Times New Roman" pitchFamily="18" charset="0"/>
              </a:rPr>
              <a:t>cd vqadmin-2.3.6</a:t>
            </a: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3200" b="1" dirty="0">
              <a:latin typeface="Times New Roman" pitchFamily="18" charset="0"/>
              <a:cs typeface="B Nazanin" pitchFamily="2" charset="-78"/>
            </a:endParaRPr>
          </a:p>
          <a:p>
            <a:pPr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vqadmin-2.3.6]#</a:t>
            </a:r>
            <a:r>
              <a:rPr lang="en-US" sz="2400" b="1" dirty="0">
                <a:cs typeface="Times New Roman" pitchFamily="18" charset="0"/>
              </a:rPr>
              <a:t>  </a:t>
            </a:r>
            <a:r>
              <a:rPr lang="en-US" sz="1600" b="1" dirty="0">
                <a:latin typeface="+mn-lt"/>
                <a:cs typeface="Times New Roman" pitchFamily="18" charset="0"/>
              </a:rPr>
              <a:t>./configure --enable-cgibindir=/path/to/your/cgi-bin --enable-htmldir=/path/to/your/html/directory</a:t>
            </a:r>
          </a:p>
          <a:p>
            <a:pPr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05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5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vqadmin-2.3.6]#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1600" b="1" dirty="0">
                <a:latin typeface="+mn-lt"/>
                <a:cs typeface="Times New Roman" pitchFamily="18" charset="0"/>
              </a:rPr>
              <a:t>make &amp;&amp; make install-strip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180000" algn="just">
              <a:lnSpc>
                <a:spcPct val="110000"/>
              </a:lnSpc>
              <a:spcBef>
                <a:spcPct val="20000"/>
              </a:spcBef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5143512"/>
            <a:ext cx="7715304" cy="30463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b="1" dirty="0">
                <a:latin typeface="Times New Roman" pitchFamily="18" charset="0"/>
                <a:cs typeface="B Nazanin" pitchFamily="2" charset="-78"/>
              </a:rPr>
              <a:t>Example: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400" dirty="0">
                <a:latin typeface="Times New Roman" pitchFamily="18" charset="0"/>
                <a:cs typeface="B Nazanin" pitchFamily="2" charset="-78"/>
              </a:rPr>
              <a:t>./configure --enable-cgibindir=/var/www/cgi-bin --enable-htmldir=/var/www/html</a:t>
            </a:r>
            <a:r>
              <a:rPr lang="fa-IR" sz="1400" dirty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3" name="Rectangle 5"/>
          <p:cNvSpPr>
            <a:spLocks noChangeArrowheads="1"/>
          </p:cNvSpPr>
          <p:nvPr/>
        </p:nvSpPr>
        <p:spPr bwMode="auto">
          <a:xfrm>
            <a:off x="0" y="357166"/>
            <a:ext cx="9144000" cy="65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 اضافه کردن کدهای زیر به فایل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httpd.conf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: 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vqadmin-2.3.6]#</a:t>
            </a:r>
            <a:r>
              <a:rPr lang="fa-IR" sz="1600" b="1" dirty="0">
                <a:latin typeface="+mn-lt"/>
                <a:cs typeface="Times New Roman" pitchFamily="18" charset="0"/>
              </a:rPr>
              <a:t> </a:t>
            </a:r>
            <a:r>
              <a:rPr lang="en-US" sz="1600" b="1" dirty="0">
                <a:latin typeface="+mn-lt"/>
                <a:cs typeface="Times New Roman" pitchFamily="18" charset="0"/>
              </a:rPr>
              <a:t> cd /etc/httpd/conf/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conf]#  </a:t>
            </a:r>
            <a:r>
              <a:rPr lang="en-US" sz="1600" b="1" dirty="0">
                <a:latin typeface="+mn-lt"/>
                <a:cs typeface="Times New Roman" pitchFamily="18" charset="0"/>
              </a:rPr>
              <a:t>vi httpd.conf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Insert these lines to httpd.conf: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&lt;Directory "/var/www/cgi-bin/vqadmin"&gt;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deny from all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Options ExecCGI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AllowOverride AuthConfig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Order deny,allow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&lt;/Directory&gt;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conf]# </a:t>
            </a:r>
            <a:r>
              <a:rPr lang="en-US" sz="1600" b="1" dirty="0">
                <a:latin typeface="+mn-lt"/>
                <a:cs typeface="Times New Roman" pitchFamily="18" charset="0"/>
              </a:rPr>
              <a:t>cd /var/www/cgi-bin/vqadmin/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vqadmin]# </a:t>
            </a:r>
            <a:r>
              <a:rPr lang="en-US" sz="1600" b="1" dirty="0">
                <a:latin typeface="+mn-lt"/>
                <a:cs typeface="Times New Roman" pitchFamily="18" charset="0"/>
              </a:rPr>
              <a:t>vi .htaccess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Agency FB" pitchFamily="34" charset="0"/>
                <a:cs typeface="B Nazanin" pitchFamily="2" charset="-78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AuthType Basic</a:t>
            </a:r>
            <a:endParaRPr lang="fa-IR" sz="16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AuthUserFile </a:t>
            </a:r>
            <a:r>
              <a:rPr lang="en-US" sz="1600" b="1" dirty="0">
                <a:solidFill>
                  <a:srgbClr val="FF0000"/>
                </a:solidFill>
                <a:cs typeface="Times New Roman" pitchFamily="18" charset="0"/>
              </a:rPr>
              <a:t>/var/www/cgi-bin/vqadmin/.htpasswd </a:t>
            </a:r>
            <a:endParaRPr lang="fa-IR" sz="16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AuthName vQadmin</a:t>
            </a:r>
            <a:endParaRPr lang="fa-IR" sz="16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require valid-user</a:t>
            </a:r>
            <a:endParaRPr lang="fa-IR" sz="16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satisfy any</a:t>
            </a:r>
            <a:endParaRPr lang="fa-IR" sz="16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800" dirty="0">
                <a:latin typeface="Times New Roman" pitchFamily="18" charset="0"/>
                <a:cs typeface="B Nazanin" pitchFamily="2" charset="-78"/>
              </a:rPr>
              <a:t>\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21" name="Rectangle 5"/>
          <p:cNvSpPr>
            <a:spLocks noChangeArrowheads="1"/>
          </p:cNvSpPr>
          <p:nvPr/>
        </p:nvSpPr>
        <p:spPr bwMode="auto">
          <a:xfrm>
            <a:off x="0" y="357167"/>
            <a:ext cx="9144000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 rtl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vqadmin]#  </a:t>
            </a:r>
            <a:r>
              <a:rPr lang="en-US" sz="1600" b="1" dirty="0">
                <a:latin typeface="+mn-lt"/>
                <a:cs typeface="Times New Roman" pitchFamily="18" charset="0"/>
              </a:rPr>
              <a:t>chown apache .htaccess </a:t>
            </a:r>
          </a:p>
          <a:p>
            <a:pPr marL="609600" indent="-609600" algn="l" rtl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*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B Nazanin" pitchFamily="2" charset="-78"/>
              </a:rPr>
              <a:t>(you may need to change the chown to either "nobody", "apache" or "www" etc., depending on what user your installation of Apache is running as)</a:t>
            </a:r>
            <a:endParaRPr lang="fa-IR" sz="2000" b="1" dirty="0">
              <a:solidFill>
                <a:srgbClr val="FF0000"/>
              </a:solidFill>
              <a:latin typeface="+mn-lt"/>
              <a:cs typeface="B Nazanin" pitchFamily="2" charset="-78"/>
            </a:endParaRP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vqadmin]# </a:t>
            </a:r>
            <a:r>
              <a:rPr lang="en-US" sz="1600" b="1" dirty="0">
                <a:latin typeface="+mn-lt"/>
                <a:cs typeface="Times New Roman" pitchFamily="18" charset="0"/>
              </a:rPr>
              <a:t>chmod 644 .htaccess</a:t>
            </a: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vqadmin]# </a:t>
            </a:r>
            <a:r>
              <a:rPr lang="en-US" sz="1600" b="1" dirty="0">
                <a:latin typeface="+mn-lt"/>
                <a:cs typeface="Times New Roman" pitchFamily="18" charset="0"/>
              </a:rPr>
              <a:t>htpasswd -bc /var/www/cgi-bin/vqadmin/.htpasswd </a:t>
            </a: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admin</a:t>
            </a:r>
            <a:r>
              <a:rPr lang="en-US" sz="1600" b="1" dirty="0">
                <a:latin typeface="+mn-lt"/>
                <a:cs typeface="Times New Roman" pitchFamily="18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admin_password</a:t>
            </a: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vqadmin]#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b="1" dirty="0">
                <a:latin typeface="+mn-lt"/>
                <a:cs typeface="Times New Roman" pitchFamily="18" charset="0"/>
              </a:rPr>
              <a:t>chmod 644 /var/www/cgi-bin/vqadmin/.htpasswd </a:t>
            </a: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vqadmin]# </a:t>
            </a:r>
            <a:r>
              <a:rPr lang="en-US" sz="1600" b="1" dirty="0">
                <a:latin typeface="+mn-lt"/>
                <a:cs typeface="Times New Roman" pitchFamily="18" charset="0"/>
              </a:rPr>
              <a:t>apachectl stop</a:t>
            </a: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vqadmin]# </a:t>
            </a:r>
            <a:r>
              <a:rPr lang="en-US" sz="1600" b="1" dirty="0">
                <a:latin typeface="+mn-lt"/>
                <a:cs typeface="Times New Roman" pitchFamily="18" charset="0"/>
              </a:rPr>
              <a:t>apachectl start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r">
              <a:lnSpc>
                <a:spcPct val="90000"/>
              </a:lnSpc>
              <a:spcBef>
                <a:spcPct val="20000"/>
              </a:spcBef>
            </a:pPr>
            <a:r>
              <a:rPr lang="fa-IR" sz="16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اگر تا كنون با خطايي مواجه نگرديده ايد ، ميتوان از طريق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URL </a:t>
            </a:r>
            <a:r>
              <a:rPr lang="fa-IR" sz="16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 زير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panel </a:t>
            </a:r>
            <a:r>
              <a:rPr lang="fa-IR" sz="16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، مديريتي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vqadmin </a:t>
            </a:r>
            <a:r>
              <a:rPr lang="fa-IR" sz="16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 را اضافه نماييد</a:t>
            </a:r>
          </a:p>
          <a:p>
            <a:pPr marL="609600" indent="-609600" algn="r">
              <a:lnSpc>
                <a:spcPct val="90000"/>
              </a:lnSpc>
              <a:spcBef>
                <a:spcPct val="20000"/>
              </a:spcBef>
            </a:pPr>
            <a:r>
              <a:rPr lang="fa-IR" sz="16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.</a:t>
            </a: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Tx/>
              <a:buChar char="-"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rtl="0">
              <a:lnSpc>
                <a:spcPct val="60000"/>
              </a:lnSpc>
              <a:spcBef>
                <a:spcPct val="20000"/>
              </a:spcBef>
            </a:pPr>
            <a:r>
              <a:rPr lang="en-US" sz="2000" b="1" dirty="0">
                <a:latin typeface="+mn-lt"/>
                <a:cs typeface="Times New Roman" pitchFamily="18" charset="0"/>
              </a:rPr>
              <a:t>http://www.yourdomain.com/cgi-bin/vqadmin/vqadmin.cgi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9" name="Rectangle 5"/>
          <p:cNvSpPr>
            <a:spLocks noChangeArrowheads="1"/>
          </p:cNvSpPr>
          <p:nvPr/>
        </p:nvSpPr>
        <p:spPr bwMode="auto">
          <a:xfrm>
            <a:off x="214282" y="214291"/>
            <a:ext cx="8715436" cy="647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پانزدهم: نصب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Maildrop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dirty="0">
                <a:latin typeface="+mn-lt"/>
                <a:cs typeface="B Nazanin" pitchFamily="2" charset="-78"/>
              </a:rPr>
              <a:t>Maildrop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نرم افزاري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ست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براي فيلتر کردن نامه هاي رسيده به سرور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vqadmin]# </a:t>
            </a:r>
            <a:r>
              <a:rPr lang="en-US" sz="1600" b="1" dirty="0">
                <a:latin typeface="+mn-lt"/>
                <a:cs typeface="Times New Roman" pitchFamily="18" charset="0"/>
              </a:rPr>
              <a:t>cd /downloads/qmailrocks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</a:t>
            </a:r>
            <a:r>
              <a:rPr lang="en-US" sz="1600" b="1" dirty="0">
                <a:latin typeface="+mn-lt"/>
                <a:cs typeface="Times New Roman" pitchFamily="18" charset="0"/>
              </a:rPr>
              <a:t>]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#</a:t>
            </a:r>
            <a:r>
              <a:rPr lang="en-US" sz="1600" b="1" dirty="0">
                <a:latin typeface="+mn-lt"/>
                <a:cs typeface="Times New Roman" pitchFamily="18" charset="0"/>
              </a:rPr>
              <a:t> </a:t>
            </a:r>
            <a:r>
              <a:rPr lang="fa-IR" sz="1600" b="1" dirty="0">
                <a:latin typeface="+mn-lt"/>
                <a:cs typeface="Times New Roman" pitchFamily="18" charset="0"/>
              </a:rPr>
              <a:t> </a:t>
            </a:r>
            <a:r>
              <a:rPr lang="en-US" sz="1600" b="1" dirty="0">
                <a:latin typeface="+mn-lt"/>
                <a:cs typeface="Times New Roman" pitchFamily="18" charset="0"/>
              </a:rPr>
              <a:t>tar zxvf maildrop-1.6.3.tar.gz</a:t>
            </a:r>
            <a:r>
              <a:rPr lang="ar-SA" sz="1600" b="1" dirty="0">
                <a:latin typeface="+mn-lt"/>
                <a:cs typeface="Times New Roman" pitchFamily="18" charset="0"/>
              </a:rPr>
              <a:t> 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ar-SA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 </a:t>
            </a:r>
            <a:r>
              <a:rPr lang="en-US" sz="1600" b="1" dirty="0">
                <a:latin typeface="+mn-lt"/>
                <a:cs typeface="Times New Roman" pitchFamily="18" charset="0"/>
              </a:rPr>
              <a:t>cd maildrop-1.6.3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maildrop-1.6.3]# </a:t>
            </a:r>
            <a:r>
              <a:rPr lang="en-US" sz="1600" b="1" dirty="0">
                <a:latin typeface="+mn-lt"/>
                <a:cs typeface="Times New Roman" pitchFamily="18" charset="0"/>
              </a:rPr>
              <a:t>./configure --prefix=/usr/local --exec-prefix=/usr/local --enable-maildrop-uid=root --enable-maildrop-gid=vchkpw --enable-maildirquota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maildrop-1.6.3]#  </a:t>
            </a:r>
            <a:r>
              <a:rPr lang="en-US" sz="1600" b="1" dirty="0">
                <a:latin typeface="+mn-lt"/>
                <a:cs typeface="Times New Roman" pitchFamily="18" charset="0"/>
              </a:rPr>
              <a:t>make &amp;&amp; make install-strip &amp;&amp; make install-man</a:t>
            </a:r>
            <a:endParaRPr lang="fa-IR" sz="1600" b="1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214282" y="142852"/>
            <a:ext cx="8715436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شانزدهم: نصب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qmailadmin</a:t>
            </a:r>
          </a:p>
          <a:p>
            <a:pPr marL="609600" indent="-609600" algn="just">
              <a:spcBef>
                <a:spcPct val="20000"/>
              </a:spcBef>
            </a:pP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Qmailadmin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نرم افزاریست مدیریتی و تحت وب که برای مدیریت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 account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های تولید شده توسط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Vpopmail (or Vqadmin)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بکار میرود.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mailboxes, aliases, fowards, mail robots, mailing lists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را توسط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Qmailadmin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میتوان ایجاد نمود.</a:t>
            </a:r>
          </a:p>
          <a:p>
            <a:pPr marL="609600" indent="-609600">
              <a:lnSpc>
                <a:spcPct val="50000"/>
              </a:lnSpc>
              <a:spcBef>
                <a:spcPct val="20000"/>
              </a:spcBef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maildrop-1.6.3]# 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b="1" dirty="0">
                <a:latin typeface="+mn-lt"/>
                <a:cs typeface="Times New Roman" pitchFamily="18" charset="0"/>
              </a:rPr>
              <a:t>cd /downloads/qmailrocks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tar zxvf qmailadmin-1.2.9.tar.gz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 </a:t>
            </a:r>
            <a:r>
              <a:rPr lang="en-US" sz="1600" b="1" dirty="0">
                <a:latin typeface="+mn-lt"/>
                <a:cs typeface="Times New Roman" pitchFamily="18" charset="0"/>
              </a:rPr>
              <a:t>cd qmailadmin-1.2.9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qmailadmin-1.2.9</a:t>
            </a:r>
            <a:r>
              <a:rPr lang="en-US" sz="1600" b="1" dirty="0">
                <a:latin typeface="+mn-lt"/>
                <a:cs typeface="Times New Roman" pitchFamily="18" charset="0"/>
              </a:rPr>
              <a:t>]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#</a:t>
            </a:r>
            <a:r>
              <a:rPr lang="en-US" sz="1600" b="1" dirty="0">
                <a:latin typeface="+mn-lt"/>
                <a:cs typeface="Times New Roman" pitchFamily="18" charset="0"/>
              </a:rPr>
              <a:t> . /configure --enable-cgibindir=/ path/to/your/cgi-bin --enable-htmldir=/path/to/your/html/directory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qmailadmin-1.2.9]# </a:t>
            </a:r>
            <a:r>
              <a:rPr lang="en-US" sz="1600" b="1" dirty="0">
                <a:latin typeface="+mn-lt"/>
                <a:cs typeface="Times New Roman" pitchFamily="18" charset="0"/>
              </a:rPr>
              <a:t>make &amp;&amp; make install-strip</a:t>
            </a: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qmailadmin-1.2.9]# </a:t>
            </a:r>
            <a:r>
              <a:rPr lang="en-US" sz="1600" b="1" dirty="0">
                <a:latin typeface="+mn-lt"/>
                <a:cs typeface="Times New Roman" pitchFamily="18" charset="0"/>
              </a:rPr>
              <a:t>cd ..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just">
              <a:lnSpc>
                <a:spcPct val="13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dirty="0">
                <a:latin typeface="Times New Roman" pitchFamily="18" charset="0"/>
                <a:cs typeface="B Nazanin" pitchFamily="2" charset="-78"/>
              </a:rPr>
              <a:t>اکنون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از طريق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URL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زير صفحه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login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را مشاهده نموده وبا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 postmaster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حساب کاربری</a:t>
            </a:r>
            <a:r>
              <a:rPr lang="ar-SA" dirty="0">
                <a:latin typeface="Times New Roman" pitchFamily="18" charset="0"/>
                <a:cs typeface="B Nazanin" pitchFamily="2" charset="-78"/>
              </a:rPr>
              <a:t> و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پسوردی که توسط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  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Vqadmin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برای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domain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ايجاد شده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 login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نمایید.</a:t>
            </a:r>
            <a:endParaRPr lang="en-US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ctr" rtl="0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dirty="0">
                <a:latin typeface="+mn-lt"/>
                <a:cs typeface="Times New Roman" pitchFamily="18" charset="0"/>
              </a:rPr>
              <a:t>http://www.yourdomain.com/cgi-bin/qmailadmin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4071942"/>
            <a:ext cx="7715304" cy="30463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b="1" dirty="0">
                <a:latin typeface="Times New Roman" pitchFamily="18" charset="0"/>
                <a:cs typeface="B Nazanin" pitchFamily="2" charset="-78"/>
              </a:rPr>
              <a:t>Example: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400" dirty="0">
                <a:latin typeface="Times New Roman" pitchFamily="18" charset="0"/>
                <a:cs typeface="B Nazanin" pitchFamily="2" charset="-78"/>
              </a:rPr>
              <a:t>./configure --enable-cgibindir=/var/www/cgi-bin --enable-htmldir=/var/www/html</a:t>
            </a:r>
            <a:r>
              <a:rPr lang="fa-IR" sz="1400" dirty="0">
                <a:solidFill>
                  <a:srgbClr val="002060"/>
                </a:solidFill>
                <a:latin typeface="Times New Roman" pitchFamily="18" charset="0"/>
                <a:cs typeface="B Nazanin" pitchFamily="2" charset="-78"/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1"/>
            <a:ext cx="892971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هفدهم: نصب برنامه </a:t>
            </a:r>
            <a:r>
              <a:rPr lang="en-US" b="1" dirty="0" err="1"/>
              <a:t>squirrelmail</a:t>
            </a:r>
            <a:endParaRPr lang="fa-IR" b="1" dirty="0"/>
          </a:p>
          <a:p>
            <a:endParaRPr lang="fa-I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r>
              <a:rPr lang="fa-IR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از این برنامه جهت مشاهده و ارسال ایمیل با 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Web Browser</a:t>
            </a:r>
            <a:r>
              <a:rPr lang="fa-IR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  استفاده میشود.</a:t>
            </a:r>
          </a:p>
          <a:p>
            <a:endParaRPr lang="fa-I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  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1600" b="1" dirty="0">
                <a:latin typeface="+mn-lt"/>
                <a:cs typeface="Times New Roman" pitchFamily="18" charset="0"/>
              </a:rPr>
              <a:t>cd /var/www/html</a:t>
            </a: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html]# </a:t>
            </a:r>
            <a:r>
              <a:rPr lang="en-US" sz="1600" b="1" dirty="0">
                <a:latin typeface="+mn-lt"/>
                <a:cs typeface="Times New Roman" pitchFamily="18" charset="0"/>
              </a:rPr>
              <a:t>wget http://www.sfr-fresh.com/unix/www/squirrelmail-1.4.21.tar.gz</a:t>
            </a: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html]# </a:t>
            </a:r>
            <a:r>
              <a:rPr lang="en-US" sz="1600" b="1" dirty="0">
                <a:latin typeface="+mn-lt"/>
                <a:cs typeface="Times New Roman" pitchFamily="18" charset="0"/>
              </a:rPr>
              <a:t>tar zxvf squirrelmail-1.4.21.tar.gz</a:t>
            </a: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html]#  </a:t>
            </a:r>
            <a:r>
              <a:rPr lang="en-US" sz="1600" b="1" dirty="0">
                <a:latin typeface="+mn-lt"/>
                <a:cs typeface="Times New Roman" pitchFamily="18" charset="0"/>
              </a:rPr>
              <a:t>mv </a:t>
            </a:r>
            <a:r>
              <a:rPr lang="en-US" sz="1600" b="1" dirty="0" err="1">
                <a:latin typeface="+mn-lt"/>
                <a:cs typeface="Times New Roman" pitchFamily="18" charset="0"/>
              </a:rPr>
              <a:t>squirrelmail-x.x.x</a:t>
            </a:r>
            <a:r>
              <a:rPr lang="en-US" sz="1600" b="1" dirty="0">
                <a:latin typeface="+mn-lt"/>
                <a:cs typeface="Times New Roman" pitchFamily="18" charset="0"/>
              </a:rPr>
              <a:t> webmail</a:t>
            </a: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html]#  </a:t>
            </a:r>
            <a:r>
              <a:rPr lang="en-US" sz="1600" b="1" dirty="0">
                <a:latin typeface="+mn-lt"/>
                <a:cs typeface="Times New Roman" pitchFamily="18" charset="0"/>
              </a:rPr>
              <a:t>mkdir /var/</a:t>
            </a:r>
            <a:r>
              <a:rPr lang="en-US" sz="1600" b="1" dirty="0" err="1">
                <a:latin typeface="+mn-lt"/>
                <a:cs typeface="Times New Roman" pitchFamily="18" charset="0"/>
              </a:rPr>
              <a:t>sqattachements</a:t>
            </a:r>
            <a:endParaRPr lang="en-US" sz="1600" b="1" dirty="0">
              <a:latin typeface="+mn-lt"/>
              <a:cs typeface="Times New Roman" pitchFamily="18" charset="0"/>
            </a:endParaRP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html]# </a:t>
            </a:r>
            <a:r>
              <a:rPr lang="en-US" sz="1600" b="1" dirty="0">
                <a:latin typeface="+mn-lt"/>
                <a:cs typeface="Times New Roman" pitchFamily="18" charset="0"/>
              </a:rPr>
              <a:t>chown -R </a:t>
            </a:r>
            <a:r>
              <a:rPr lang="en-US" sz="1600" b="1" dirty="0" err="1">
                <a:latin typeface="+mn-lt"/>
                <a:cs typeface="Times New Roman" pitchFamily="18" charset="0"/>
              </a:rPr>
              <a:t>apache:apache</a:t>
            </a:r>
            <a:r>
              <a:rPr lang="en-US" sz="1600" b="1" dirty="0">
                <a:latin typeface="+mn-lt"/>
                <a:cs typeface="Times New Roman" pitchFamily="18" charset="0"/>
              </a:rPr>
              <a:t> /var/</a:t>
            </a:r>
            <a:r>
              <a:rPr lang="en-US" sz="1600" b="1" dirty="0" err="1">
                <a:latin typeface="+mn-lt"/>
                <a:cs typeface="Times New Roman" pitchFamily="18" charset="0"/>
              </a:rPr>
              <a:t>sqattachements</a:t>
            </a:r>
            <a:r>
              <a:rPr lang="en-US" sz="1600" b="1" dirty="0">
                <a:latin typeface="+mn-lt"/>
                <a:cs typeface="Times New Roman" pitchFamily="18" charset="0"/>
              </a:rPr>
              <a:t> </a:t>
            </a: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html]# </a:t>
            </a:r>
            <a:r>
              <a:rPr lang="en-US" sz="1600" b="1" dirty="0">
                <a:latin typeface="+mn-lt"/>
                <a:cs typeface="Times New Roman" pitchFamily="18" charset="0"/>
              </a:rPr>
              <a:t>cd webmail</a:t>
            </a: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webmail]# </a:t>
            </a:r>
            <a:r>
              <a:rPr lang="en-US" sz="1600" b="1" dirty="0">
                <a:latin typeface="+mn-lt"/>
                <a:cs typeface="Times New Roman" pitchFamily="18" charset="0"/>
              </a:rPr>
              <a:t>chown -R </a:t>
            </a:r>
            <a:r>
              <a:rPr lang="en-US" sz="1600" b="1" dirty="0" err="1">
                <a:latin typeface="+mn-lt"/>
                <a:cs typeface="Times New Roman" pitchFamily="18" charset="0"/>
              </a:rPr>
              <a:t>apache:apache</a:t>
            </a:r>
            <a:r>
              <a:rPr lang="en-US" sz="1600" b="1" dirty="0">
                <a:latin typeface="+mn-lt"/>
                <a:cs typeface="Times New Roman" pitchFamily="18" charset="0"/>
              </a:rPr>
              <a:t> data </a:t>
            </a: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html]# </a:t>
            </a:r>
            <a:r>
              <a:rPr lang="en-US" sz="1600" b="1" dirty="0">
                <a:latin typeface="+mn-lt"/>
                <a:cs typeface="Times New Roman" pitchFamily="18" charset="0"/>
              </a:rPr>
              <a:t>cd config</a:t>
            </a:r>
          </a:p>
          <a:p>
            <a:pPr algn="l" rtl="0"/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config]#</a:t>
            </a:r>
            <a:r>
              <a:rPr lang="en-US" sz="1600" b="1" dirty="0">
                <a:latin typeface="+mn-lt"/>
                <a:cs typeface="Times New Roman" pitchFamily="18" charset="0"/>
              </a:rPr>
              <a:t>./conf.pl</a:t>
            </a:r>
          </a:p>
          <a:p>
            <a:pPr algn="l" rtl="0"/>
            <a:endParaRPr lang="en-US" sz="1600" b="1" dirty="0">
              <a:latin typeface="+mn-lt"/>
              <a:cs typeface="Times New Roman" pitchFamily="18" charset="0"/>
            </a:endParaRPr>
          </a:p>
          <a:p>
            <a:pPr algn="just" rtl="0"/>
            <a:r>
              <a:rPr lang="en-US" sz="1400" dirty="0"/>
              <a:t>This will run the Squirrelmail setup script which will allow you to customize the installation as well as set your server settings. Most of the important settings are in area #2, which is dubbed "Server Settings". Here are the specs I recommend:</a:t>
            </a:r>
          </a:p>
          <a:p>
            <a:pPr algn="l" rtl="0"/>
            <a:r>
              <a:rPr lang="en-US" sz="1600" dirty="0"/>
              <a:t>General</a:t>
            </a:r>
            <a:br>
              <a:rPr lang="en-US" sz="1600" dirty="0"/>
            </a:br>
            <a:r>
              <a:rPr lang="en-US" sz="1600" dirty="0"/>
              <a:t>-------</a:t>
            </a:r>
            <a:br>
              <a:rPr lang="en-US" sz="1600" dirty="0"/>
            </a:br>
            <a:r>
              <a:rPr lang="en-US" sz="1600" dirty="0"/>
              <a:t>1. Domain : 1.2.3.4 </a:t>
            </a:r>
            <a:r>
              <a:rPr lang="en-US" sz="1600" b="1" dirty="0"/>
              <a:t>(Enter the IP of your server here. Don't be an idiot and actually use 1.2.3.4)</a:t>
            </a:r>
            <a:br>
              <a:rPr lang="en-US" sz="1600" dirty="0"/>
            </a:br>
            <a:r>
              <a:rPr lang="en-US" sz="1600" dirty="0"/>
              <a:t>2. </a:t>
            </a:r>
            <a:r>
              <a:rPr lang="en-US" sz="1600" b="1" dirty="0">
                <a:latin typeface="+mn-lt"/>
                <a:cs typeface="Times New Roman" pitchFamily="18" charset="0"/>
              </a:rPr>
              <a:t>Invert Time : false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3. Sendmail or SMTP : SMTP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71540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b="1" dirty="0">
                <a:latin typeface="+mn-lt"/>
                <a:cs typeface="Times New Roman" pitchFamily="18" charset="0"/>
              </a:rPr>
              <a:t>IMAP Settings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 ------------- 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4. IMAP Server : localhost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5. IMAP Port : 143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6. Authentication type : login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7. Secure IMAP (TLS) : false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8. Server software : other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9. Delimiter : detect</a:t>
            </a:r>
          </a:p>
          <a:p>
            <a:pPr algn="l" rtl="0"/>
            <a:r>
              <a:rPr lang="en-US" sz="1600" b="1" dirty="0">
                <a:latin typeface="+mn-lt"/>
                <a:cs typeface="Times New Roman" pitchFamily="18" charset="0"/>
              </a:rPr>
              <a:t>SMTP Settings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-------------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4. SMTP Server : localhost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5. SMTP Port : 25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6. POP before SMTP : false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7. SMTP Authentication : login</a:t>
            </a:r>
            <a:br>
              <a:rPr lang="en-US" sz="1600" b="1" dirty="0">
                <a:latin typeface="+mn-lt"/>
                <a:cs typeface="Times New Roman" pitchFamily="18" charset="0"/>
              </a:rPr>
            </a:br>
            <a:r>
              <a:rPr lang="en-US" sz="1600" b="1" dirty="0">
                <a:latin typeface="+mn-lt"/>
                <a:cs typeface="Times New Roman" pitchFamily="18" charset="0"/>
              </a:rPr>
              <a:t>8. Secure SMTP (TLS) : false</a:t>
            </a:r>
          </a:p>
          <a:p>
            <a:r>
              <a:rPr lang="en-US" dirty="0"/>
              <a:t>* </a:t>
            </a:r>
            <a:r>
              <a:rPr lang="fa-IR" dirty="0"/>
              <a:t> ایجاد متن ذیل در فایل </a:t>
            </a:r>
            <a:r>
              <a:rPr lang="en-US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/etc/httpd/conf/httpd.conf</a:t>
            </a:r>
          </a:p>
          <a:p>
            <a:pPr algn="l" rtl="0"/>
            <a:r>
              <a:rPr lang="pt-BR" sz="1600" b="1" dirty="0">
                <a:latin typeface="+mn-lt"/>
                <a:cs typeface="Times New Roman" pitchFamily="18" charset="0"/>
              </a:rPr>
              <a:t>&lt;VirtualHost 1.2.3.4:80&gt;</a:t>
            </a:r>
            <a:br>
              <a:rPr lang="pt-BR" sz="1600" b="1" dirty="0">
                <a:latin typeface="+mn-lt"/>
                <a:cs typeface="Times New Roman" pitchFamily="18" charset="0"/>
              </a:rPr>
            </a:br>
            <a:r>
              <a:rPr lang="pt-BR" sz="1600" b="1" dirty="0">
                <a:latin typeface="+mn-lt"/>
                <a:cs typeface="Times New Roman" pitchFamily="18" charset="0"/>
              </a:rPr>
              <a:t>ServerName mail.mydomain.com</a:t>
            </a:r>
            <a:br>
              <a:rPr lang="pt-BR" sz="1600" b="1" dirty="0">
                <a:latin typeface="+mn-lt"/>
                <a:cs typeface="Times New Roman" pitchFamily="18" charset="0"/>
              </a:rPr>
            </a:br>
            <a:r>
              <a:rPr lang="pt-BR" sz="1600" b="1" dirty="0">
                <a:latin typeface="+mn-lt"/>
                <a:cs typeface="Times New Roman" pitchFamily="18" charset="0"/>
              </a:rPr>
              <a:t>ServerAlias mail.*</a:t>
            </a:r>
            <a:br>
              <a:rPr lang="pt-BR" sz="1600" b="1" dirty="0">
                <a:latin typeface="+mn-lt"/>
                <a:cs typeface="Times New Roman" pitchFamily="18" charset="0"/>
              </a:rPr>
            </a:br>
            <a:r>
              <a:rPr lang="pt-BR" sz="1600" b="1" dirty="0">
                <a:latin typeface="+mn-lt"/>
                <a:cs typeface="Times New Roman" pitchFamily="18" charset="0"/>
              </a:rPr>
              <a:t>ServerAdmin </a:t>
            </a:r>
            <a:r>
              <a:rPr lang="pt-BR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postmaster@mydomain.com</a:t>
            </a:r>
            <a:br>
              <a:rPr lang="pt-BR" sz="1600" b="1" dirty="0">
                <a:latin typeface="+mn-lt"/>
                <a:cs typeface="Times New Roman" pitchFamily="18" charset="0"/>
              </a:rPr>
            </a:br>
            <a:r>
              <a:rPr lang="pt-BR" sz="1600" b="1" dirty="0">
                <a:latin typeface="+mn-lt"/>
                <a:cs typeface="Times New Roman" pitchFamily="18" charset="0"/>
              </a:rPr>
              <a:t>DocumentRoot </a:t>
            </a:r>
            <a:r>
              <a:rPr lang="pt-BR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/var/www/</a:t>
            </a:r>
            <a:r>
              <a:rPr lang="en-US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html/</a:t>
            </a:r>
            <a:r>
              <a:rPr lang="pt-BR" sz="16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webmail</a:t>
            </a:r>
            <a:br>
              <a:rPr lang="pt-BR" sz="1600" b="1" dirty="0">
                <a:latin typeface="+mn-lt"/>
                <a:cs typeface="Times New Roman" pitchFamily="18" charset="0"/>
              </a:rPr>
            </a:br>
            <a:r>
              <a:rPr lang="pt-BR" sz="1600" b="1" dirty="0">
                <a:latin typeface="+mn-lt"/>
                <a:cs typeface="Times New Roman" pitchFamily="18" charset="0"/>
              </a:rPr>
              <a:t>&lt;/VirtualHost&gt; </a:t>
            </a:r>
          </a:p>
          <a:p>
            <a:pPr algn="ctr"/>
            <a:endParaRPr lang="fa-IR" sz="1600" b="1" dirty="0">
              <a:latin typeface="+mn-lt"/>
              <a:cs typeface="Times New Roman" pitchFamily="18" charset="0"/>
            </a:endParaRPr>
          </a:p>
          <a:p>
            <a:pPr algn="ctr"/>
            <a:r>
              <a:rPr lang="fa-IR" sz="1600" b="1" dirty="0">
                <a:latin typeface="+mn-lt"/>
                <a:cs typeface="Times New Roman" pitchFamily="18" charset="0"/>
              </a:rPr>
              <a:t>جهت مشاهده ایمیل از آدرس </a:t>
            </a:r>
            <a:r>
              <a:rPr lang="en-US" sz="1600" b="1" dirty="0">
                <a:hlinkClick r:id="rId2"/>
              </a:rPr>
              <a:t>http://www.yourdomain.com/webmail</a:t>
            </a:r>
            <a:r>
              <a:rPr lang="fa-IR" sz="1600" b="1" dirty="0"/>
              <a:t> استفاده نمایید</a:t>
            </a:r>
            <a:endParaRPr lang="pt-BR" sz="1600" b="1" dirty="0">
              <a:latin typeface="+mn-lt"/>
              <a:cs typeface="Times New Roman" pitchFamily="18" charset="0"/>
            </a:endParaRPr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5" name="Rectangle 5"/>
          <p:cNvSpPr>
            <a:spLocks noChangeArrowheads="1"/>
          </p:cNvSpPr>
          <p:nvPr/>
        </p:nvSpPr>
        <p:spPr bwMode="auto">
          <a:xfrm>
            <a:off x="357158" y="428604"/>
            <a:ext cx="835824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Low">
              <a:lnSpc>
                <a:spcPct val="90000"/>
              </a:lnSpc>
              <a:spcBef>
                <a:spcPct val="20000"/>
              </a:spcBef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B Nazanin" pitchFamily="2" charset="-78"/>
              </a:rPr>
              <a:t>مرحله هجدهم: مرحله پایانی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justLow">
              <a:lnSpc>
                <a:spcPct val="90000"/>
              </a:lnSpc>
              <a:spcBef>
                <a:spcPct val="20000"/>
              </a:spcBef>
            </a:pP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180000" algn="justLow">
              <a:lnSpc>
                <a:spcPct val="90000"/>
              </a:lnSpc>
              <a:spcBef>
                <a:spcPct val="20000"/>
              </a:spcBef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 در این مرحله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supervise scripts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و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 rc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و</a:t>
            </a:r>
            <a:r>
              <a:rPr lang="en-US" sz="2000" dirty="0" err="1">
                <a:latin typeface="Times New Roman" pitchFamily="18" charset="0"/>
                <a:cs typeface="B Nazanin" pitchFamily="2" charset="-78"/>
              </a:rPr>
              <a:t>qmailctl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را ایجاد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وپس از آن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permission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های مورد نیاز را اختصاص میدهیم.</a:t>
            </a:r>
          </a:p>
          <a:p>
            <a:pPr marL="609600" indent="-609600" algn="just"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-اجرای اسکریپت: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just" rtl="0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</a:t>
            </a:r>
            <a:r>
              <a:rPr lang="en-US" sz="1600" b="1" dirty="0">
                <a:latin typeface="+mn-lt"/>
                <a:cs typeface="Times New Roman" pitchFamily="18" charset="0"/>
              </a:rPr>
              <a:t>]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#</a:t>
            </a:r>
            <a:r>
              <a:rPr lang="en-US" sz="1600" b="1" dirty="0">
                <a:latin typeface="+mn-lt"/>
                <a:cs typeface="Times New Roman" pitchFamily="18" charset="0"/>
              </a:rPr>
              <a:t> ./scripts/finalize/linux/finalize_linux.script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3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3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vi /var/qmail/supervise/qmail-pop3d/run</a:t>
            </a:r>
          </a:p>
          <a:p>
            <a:pPr marL="609600" indent="-609600" algn="l" rtl="0">
              <a:lnSpc>
                <a:spcPct val="3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3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ctr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# Find "mail.example.com" and change it to your server's hostname. For example: mail.mydomain.com</a:t>
            </a:r>
            <a:endParaRPr lang="fa-IR" sz="1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 </a:t>
            </a:r>
            <a:r>
              <a:rPr lang="en-US" sz="1600" b="1" dirty="0">
                <a:latin typeface="+mn-lt"/>
                <a:cs typeface="Times New Roman" pitchFamily="18" charset="0"/>
              </a:rPr>
              <a:t>vi /var/qmail/supervise/qmail-smtpd/run</a:t>
            </a:r>
          </a:p>
          <a:p>
            <a:pPr marL="609600" indent="-609600" algn="ctr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ctr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# Find "mail.example.com" and change it to your server's hostname. For example: mail.mydomain.com</a:t>
            </a:r>
          </a:p>
          <a:p>
            <a:pPr marL="609600" indent="-609600" algn="ctr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4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r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 سرويس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را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stop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وسپس برخی از تنظیمات نهایی را اجرا میکنیم:</a:t>
            </a:r>
          </a:p>
          <a:p>
            <a:pPr marL="609600" indent="-609600" algn="l" rtl="0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3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qmailctl stop</a:t>
            </a:r>
          </a:p>
          <a:p>
            <a:pPr marL="609600" indent="-609600" algn="l" rtl="0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echo ‘127.:allow,RELAYCLIENT=“”’&gt;&gt; /etc/tcp.smtp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4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qmailctl cdb</a:t>
            </a:r>
            <a:endParaRPr lang="fa-IR" sz="1600" b="1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61" name="Rectangle 5"/>
          <p:cNvSpPr>
            <a:spLocks noChangeArrowheads="1"/>
          </p:cNvSpPr>
          <p:nvPr/>
        </p:nvSpPr>
        <p:spPr bwMode="auto">
          <a:xfrm>
            <a:off x="0" y="428604"/>
            <a:ext cx="9144000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000" algn="justLow">
              <a:lnSpc>
                <a:spcPct val="130000"/>
              </a:lnSpc>
              <a:spcBef>
                <a:spcPct val="20000"/>
              </a:spcBef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در اين قسمت ميبايست اقدام به حذف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MTA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فعلی سرور نمود. در برخی از سیستمها آن به معنی حذف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sendmail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ودر برخی دیگر شامل پاک کردن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postfix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میباشد که در هر دو صورت میبایست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MTA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جاری را حذف و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نصــب شده جدید را جایگزین نماییم:</a:t>
            </a:r>
          </a:p>
          <a:p>
            <a:pPr marL="609600" indent="-609600" algn="justLow">
              <a:lnSpc>
                <a:spcPct val="110000"/>
              </a:lnSpc>
              <a:spcBef>
                <a:spcPct val="20000"/>
              </a:spcBef>
            </a:pPr>
            <a:r>
              <a:rPr lang="fa-IR" sz="20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- حذف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Sendmail</a:t>
            </a:r>
            <a:r>
              <a:rPr lang="fa-IR" sz="20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: </a:t>
            </a:r>
          </a:p>
          <a:p>
            <a:pPr marL="180000" algn="justLow">
              <a:lnSpc>
                <a:spcPct val="110000"/>
              </a:lnSpc>
              <a:spcBef>
                <a:spcPct val="20000"/>
              </a:spcBef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-ابتدا ميبایست چک نماييم، آیا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Sendmail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نصب شده  یک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RPM installation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میباشد یا يك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source installation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.</a:t>
            </a:r>
          </a:p>
          <a:p>
            <a:pPr marL="609600" indent="-609600" algn="justLow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 </a:t>
            </a:r>
            <a:r>
              <a:rPr lang="en-US" sz="1600" b="1" dirty="0">
                <a:latin typeface="+mn-lt"/>
                <a:cs typeface="Times New Roman" pitchFamily="18" charset="0"/>
              </a:rPr>
              <a:t>rpm -qa | grep sendmail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justLow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justLow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- اگر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RPM installation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باشد باید خروجی شبیه به خروجی زیر را داشته باشد:</a:t>
            </a: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sendmail-</a:t>
            </a:r>
            <a:r>
              <a:rPr lang="en-US" sz="1600" b="1" dirty="0" err="1">
                <a:latin typeface="+mn-lt"/>
                <a:cs typeface="Times New Roman" pitchFamily="18" charset="0"/>
              </a:rPr>
              <a:t>x.x.x.x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sendmail-doc-x.x.x.x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sendmail-devel-x.x.x.x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sendmail-cf-x.x.x.x</a:t>
            </a:r>
          </a:p>
          <a:p>
            <a:pPr marL="609600" indent="-609600">
              <a:lnSpc>
                <a:spcPct val="130000"/>
              </a:lnSpc>
              <a:spcBef>
                <a:spcPct val="20000"/>
              </a:spcBef>
            </a:pPr>
            <a:r>
              <a:rPr lang="fa-IR" sz="1600" dirty="0">
                <a:latin typeface="Times New Roman" pitchFamily="18" charset="0"/>
                <a:cs typeface="B Nazanin" pitchFamily="2" charset="-78"/>
              </a:rPr>
              <a:t>حال اگر نصب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RPM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ميباشد با اجرای دستورات زیر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Sendmail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را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uninstall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نمایید :</a:t>
            </a:r>
          </a:p>
          <a:p>
            <a:pPr marL="609600" indent="-609600" algn="l" rtl="0">
              <a:lnSpc>
                <a:spcPct val="11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/etc/rc.d/init.d/sendmail stop (to stop Sendmail)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latin typeface="+mn-lt"/>
                <a:cs typeface="Times New Roman" pitchFamily="18" charset="0"/>
              </a:rPr>
              <a:t>rpm -e --nodeps sendmail-x.x.x.x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latin typeface="+mn-lt"/>
                <a:cs typeface="Times New Roman" pitchFamily="18" charset="0"/>
              </a:rPr>
              <a:t>rpm -e --nodeps sendmail-doc-x.x.x.x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latin typeface="+mn-lt"/>
                <a:cs typeface="Times New Roman" pitchFamily="18" charset="0"/>
              </a:rPr>
              <a:t>rpm -e --nodeps sendmail-devel-x.x.x.x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latin typeface="+mn-lt"/>
                <a:cs typeface="Times New Roman" pitchFamily="18" charset="0"/>
              </a:rPr>
              <a:t>rpm -e --nodeps sendmail-cf-x.x.x.x</a:t>
            </a:r>
          </a:p>
          <a:p>
            <a:pPr marL="609600" indent="-609600" algn="l" rtl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b="1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9" name="Rectangle 5"/>
          <p:cNvSpPr>
            <a:spLocks noChangeArrowheads="1"/>
          </p:cNvSpPr>
          <p:nvPr/>
        </p:nvSpPr>
        <p:spPr bwMode="auto">
          <a:xfrm>
            <a:off x="357158" y="428604"/>
            <a:ext cx="8572560" cy="6357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واگر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query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بالا هیچ خروجی را دریافت نگردید ،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source install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میباشد :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 </a:t>
            </a:r>
            <a:r>
              <a:rPr lang="en-US" sz="1600" b="1" dirty="0">
                <a:latin typeface="+mn-lt"/>
                <a:cs typeface="Times New Roman" pitchFamily="18" charset="0"/>
              </a:rPr>
              <a:t>/etc/rc.d/init.d/sendmail stop (to stop Sendmail)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mv /usr/lib/sendmail /usr/lib/sendmail.old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mv /usr/sbin/sendmail /usr/sbin/sendmail.old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chmod 0 /usr/lib/sendmail.old /usr/sbin/sendmail.old</a:t>
            </a: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70000"/>
              </a:lnSpc>
              <a:spcBef>
                <a:spcPct val="20000"/>
              </a:spcBef>
            </a:pPr>
            <a:r>
              <a:rPr lang="fa-IR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- حذف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postfix</a:t>
            </a:r>
            <a:r>
              <a:rPr lang="fa-IR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:</a:t>
            </a:r>
          </a:p>
          <a:p>
            <a:pPr marL="609600" indent="-609600">
              <a:lnSpc>
                <a:spcPct val="70000"/>
              </a:lnSpc>
              <a:spcBef>
                <a:spcPct val="20000"/>
              </a:spcBef>
            </a:pPr>
            <a:r>
              <a:rPr lang="fa-IR" dirty="0">
                <a:latin typeface="Times New Roman" pitchFamily="18" charset="0"/>
                <a:cs typeface="B Nazanin" pitchFamily="2" charset="-78"/>
              </a:rPr>
              <a:t>- ابتدا باید مطمئن شد که آیا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postfix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نصب است یا خیر:</a:t>
            </a: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600" dirty="0">
              <a:latin typeface="Agency FB" pitchFamily="34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 </a:t>
            </a:r>
            <a:r>
              <a:rPr lang="en-US" sz="1600" b="1" dirty="0">
                <a:latin typeface="+mn-lt"/>
                <a:cs typeface="Times New Roman" pitchFamily="18" charset="0"/>
              </a:rPr>
              <a:t>rpm -qa | grep postfix</a:t>
            </a:r>
          </a:p>
          <a:p>
            <a:pPr marL="609600" indent="-609600" algn="l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r">
              <a:lnSpc>
                <a:spcPct val="50000"/>
              </a:lnSpc>
              <a:spcBef>
                <a:spcPct val="20000"/>
              </a:spcBef>
            </a:pPr>
            <a:r>
              <a:rPr lang="fa-IR" dirty="0">
                <a:latin typeface="Times New Roman" pitchFamily="18" charset="0"/>
                <a:cs typeface="B Nazanin" pitchFamily="2" charset="-78"/>
              </a:rPr>
              <a:t>- در صورتيكه نصب باشد خروجی زیر را داریم:</a:t>
            </a: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  <a:buFontTx/>
              <a:buChar char="-"/>
            </a:pPr>
            <a:endParaRPr lang="fa-IR" sz="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1600" b="1" dirty="0">
                <a:latin typeface="+mn-lt"/>
                <a:cs typeface="Times New Roman" pitchFamily="18" charset="0"/>
              </a:rPr>
              <a:t>postfix-x.x-x</a:t>
            </a: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en-US" sz="11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1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/etc/rc.d/init.d/postfix stop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rpm -e --nodeps postfix-x.x-x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dirty="0">
              <a:latin typeface="Times New Roman" pitchFamily="18" charset="0"/>
              <a:cs typeface="B Nazanin" pitchFamily="2" charset="-78"/>
            </a:endParaRPr>
          </a:p>
          <a:p>
            <a:pPr marL="180000" algn="r">
              <a:spcBef>
                <a:spcPct val="20000"/>
              </a:spcBef>
            </a:pPr>
            <a:r>
              <a:rPr lang="fa-IR" sz="1600" dirty="0">
                <a:latin typeface="Times New Roman" pitchFamily="18" charset="0"/>
                <a:cs typeface="B Nazanin" pitchFamily="2" charset="-78"/>
              </a:rPr>
              <a:t>- در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redhat 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اکثر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application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های موجود که با ایمیل کار میکنند بصورت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default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برای ارسال ایمیل به دنبال نرم افزار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/usr/sbin/sendmail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میگردند ،حال در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QMR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بعد از حذف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sendmail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از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sendmail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ی که در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وجود دارد یک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link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در آنجا قرار داده تا به جای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sendmail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 ، از این پس </a:t>
            </a:r>
            <a:r>
              <a:rPr lang="en-US" sz="1600" dirty="0">
                <a:latin typeface="Times New Roman" pitchFamily="18" charset="0"/>
                <a:cs typeface="B Nazanin" pitchFamily="2" charset="-78"/>
              </a:rPr>
              <a:t>qmail </a:t>
            </a:r>
            <a:r>
              <a:rPr lang="fa-IR" sz="1600" dirty="0">
                <a:latin typeface="Times New Roman" pitchFamily="18" charset="0"/>
                <a:cs typeface="B Nazanin" pitchFamily="2" charset="-78"/>
              </a:rPr>
              <a:t>اجرا گردد:</a:t>
            </a: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ln -s /var/qmail/bin/sendmail /usr/lib/sendmail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endParaRPr lang="fa-IR" sz="16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5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ln -s /var/qmail/bin/sendmail /usr/sbin/sendmail</a:t>
            </a:r>
            <a:endParaRPr lang="fa-IR" sz="1600" b="1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7" name="Content Placeholder 2"/>
          <p:cNvSpPr>
            <a:spLocks/>
          </p:cNvSpPr>
          <p:nvPr/>
        </p:nvSpPr>
        <p:spPr bwMode="auto">
          <a:xfrm>
            <a:off x="428596" y="285728"/>
            <a:ext cx="822960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POP3 (Post Office Protocol)</a:t>
            </a:r>
            <a:endParaRPr lang="fa-IR" sz="2000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110000"/>
              </a:lnSpc>
              <a:spcBef>
                <a:spcPct val="20000"/>
              </a:spcBef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از این پروتکل 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براي دريافت ايميل از سرور استفاده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میشود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.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در 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اين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حالت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پيام‌ها از روي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server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حذف مي‌شوند و به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hard disk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کامپیوتر کاربر منتقل می‌شوند. از اين پس پیام‌ها در حالت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offline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قابل دسترسی هستند ولي به دليل حذف شدن آنها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server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قابل دستیابی از سوی کامپیوترهای دیگر نميباشند.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نرم‏افزارهایی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مانند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Outlook، Gmail، Eudora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و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... از این پروتکل پشتیبانی میکنند.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Font typeface="Arial" charset="0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Font typeface="Arial" charset="0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Font typeface="Arial" charset="0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IMAP (Internet Message Access Protocol)</a:t>
            </a:r>
          </a:p>
          <a:p>
            <a:pPr marL="180000" algn="just">
              <a:lnSpc>
                <a:spcPct val="110000"/>
              </a:lnSpc>
              <a:spcBef>
                <a:spcPct val="20000"/>
              </a:spcBef>
              <a:buFont typeface="Arial" charset="0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 از این پروتکل نیز همانند 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POP3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براي دريافت ايميل از سرور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استفاده میگردد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، با این تفاوت که هم به صورت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Online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و هم به صورت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Offline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می‌تواند عمل کند و پیام‌ها بر روی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server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باقی می‌مانند تا زمانی که کاربر صراحتاً آنها را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delete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کند. به علاوه این امکان را فراهم می‌کند تا چند کاربر به یک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mailbox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دسترسی پیدا کنند و تغییرات اعمال شده بر روی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email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ها مستقیماً بر روی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server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نیز اعمال می‌شود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285720" y="428605"/>
            <a:ext cx="8501122" cy="621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- درانتهاء با اجراي اسكريپت زير از صحت عمليات نصب اطمينان حاصل نماييد:</a:t>
            </a:r>
          </a:p>
          <a:p>
            <a:pPr marL="609600" indent="-60960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  </a:t>
            </a:r>
            <a:r>
              <a:rPr lang="en-US" sz="1600" b="1" dirty="0">
                <a:latin typeface="+mn-lt"/>
                <a:cs typeface="Times New Roman" pitchFamily="18" charset="0"/>
              </a:rPr>
              <a:t>/downloads/qmailrocks/scripts/util/qmr_inst_check</a:t>
            </a:r>
          </a:p>
          <a:p>
            <a:pPr marL="609600" indent="-609600" algn="l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qmailctl stop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3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lnSpc>
                <a:spcPct val="3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qmailctl start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5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200" b="1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- تشخیص وضعیت برنامه هاي درحال اجرا :</a:t>
            </a:r>
          </a:p>
          <a:p>
            <a:pPr marL="609600" indent="-609600" algn="l" rtl="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dirty="0">
                <a:latin typeface="Times New Roman" pitchFamily="18" charset="0"/>
                <a:cs typeface="B Nazanin" pitchFamily="2" charset="-78"/>
              </a:rPr>
              <a:t>[ahmadirad@linux qmailrocks]# </a:t>
            </a:r>
            <a:r>
              <a:rPr lang="en-US" sz="1600" b="1" dirty="0">
                <a:latin typeface="+mn-lt"/>
                <a:cs typeface="Times New Roman" pitchFamily="18" charset="0"/>
              </a:rPr>
              <a:t>qmailctl stat</a:t>
            </a:r>
          </a:p>
          <a:p>
            <a:pPr marL="609600" indent="-60960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-باید خروجی شبه زیر را داشته باشید:</a:t>
            </a:r>
          </a:p>
          <a:p>
            <a:pPr marL="609600" indent="-609600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/service/qmail-send: up (pid 29956) 2 seconds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/service/qmail-send/log: up (pid 29960) 2 seconds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/service/qmail-smtpd: up (pid 29963) 2 seconds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/service/qmail-smtpd/log: up (pid 29968) 2 seconds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/service/qmail-pop3d: up (pid 29971) 2 seconds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/service/qmail-pop3d/log: up (pid 29972) 2 seconds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messages in queue: 0</a:t>
            </a:r>
            <a:endParaRPr lang="fa-IR" sz="1600" b="1" dirty="0">
              <a:latin typeface="+mn-lt"/>
              <a:cs typeface="Times New Roman" pitchFamily="18" charset="0"/>
            </a:endParaRP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latin typeface="+mn-lt"/>
                <a:cs typeface="Times New Roman" pitchFamily="18" charset="0"/>
              </a:rPr>
              <a:t>messages in queue but not yet preprocessed: 0</a:t>
            </a:r>
            <a:endParaRPr lang="fa-IR" sz="1600" b="1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928802"/>
            <a:ext cx="63579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9600" dirty="0">
                <a:cs typeface="B Badr" pitchFamily="2" charset="-78"/>
              </a:rPr>
              <a:t>پایان</a:t>
            </a:r>
            <a:endParaRPr lang="en-US" sz="9600" dirty="0">
              <a:cs typeface="B Badr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5" name="Content Placeholder 2"/>
          <p:cNvSpPr>
            <a:spLocks/>
          </p:cNvSpPr>
          <p:nvPr/>
        </p:nvSpPr>
        <p:spPr bwMode="auto">
          <a:xfrm>
            <a:off x="428596" y="500042"/>
            <a:ext cx="8229600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14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تفاوت میان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POP3</a:t>
            </a:r>
            <a:r>
              <a:rPr lang="fa-IR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 و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IMAP</a:t>
            </a:r>
            <a:endParaRPr lang="fa-IR" sz="2000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4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b="1" dirty="0">
              <a:solidFill>
                <a:srgbClr val="00E7E2"/>
              </a:solidFill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40000"/>
              </a:lnSpc>
              <a:spcBef>
                <a:spcPct val="20000"/>
              </a:spcBef>
              <a:buFontTx/>
              <a:buChar char="-"/>
            </a:pPr>
            <a:r>
              <a:rPr lang="ar-SA" sz="2000" dirty="0">
                <a:latin typeface="Times New Roman" pitchFamily="18" charset="0"/>
                <a:cs typeface="B Nazanin" pitchFamily="2" charset="-78"/>
              </a:rPr>
              <a:t>سرعت بازیابی پیامها در پروتکل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POP3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نسبت به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IMAP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بیشتر است.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40000"/>
              </a:lnSpc>
              <a:spcBef>
                <a:spcPct val="20000"/>
              </a:spcBef>
              <a:buFontTx/>
              <a:buChar char="-"/>
            </a:pPr>
            <a:r>
              <a:rPr lang="ar-SA" sz="2000" dirty="0">
                <a:latin typeface="Times New Roman" pitchFamily="18" charset="0"/>
                <a:cs typeface="B Nazanin" pitchFamily="2" charset="-78"/>
              </a:rPr>
              <a:t> پروتکل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POP3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کل پیام‌های جدید را یک باره بر روی کامپیوتر کاربر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download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می‌کند در حالی که پروتکل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IMAP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تنها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Header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آنها را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download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کرده و زمانی که کاربر تصمیم به خواندن پیام دارد با کلیک بر روی پیام آن را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download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می کند. بدین ترتیب کاربر برای گرفتن یک پیام، یک بار باید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Header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آن را دریافت کند و یک بار خود آن را. 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40000"/>
              </a:lnSpc>
              <a:spcBef>
                <a:spcPct val="20000"/>
              </a:spcBef>
              <a:buFontTx/>
              <a:buChar char="-"/>
            </a:pPr>
            <a:r>
              <a:rPr lang="ar-SA" sz="2000" dirty="0">
                <a:latin typeface="Times New Roman" pitchFamily="18" charset="0"/>
                <a:cs typeface="B Nazanin" pitchFamily="2" charset="-78"/>
              </a:rPr>
              <a:t>- در پروتکل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IMAP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با دریافت پیام جدید به روز رسانی پیام‌ها به صورت خودکار انجام می‌شود. در حالی که در پروتکل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POP3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باید اطلاعات را دوباره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server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بازخوانی کرد.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just">
              <a:lnSpc>
                <a:spcPct val="140000"/>
              </a:lnSpc>
              <a:spcBef>
                <a:spcPct val="20000"/>
              </a:spcBef>
              <a:buFontTx/>
              <a:buChar char="-"/>
            </a:pPr>
            <a:r>
              <a:rPr lang="ar-SA" sz="2000" dirty="0">
                <a:latin typeface="Times New Roman" pitchFamily="18" charset="0"/>
                <a:cs typeface="B Nazanin" pitchFamily="2" charset="-78"/>
              </a:rPr>
              <a:t> - در پروتکل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IMAP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به دلیل باقی ماندن پیام‌ها برروی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server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ممکن است که مشکل محدودیت فضا به وجود آید، در حالی که در پروتکل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POP3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به دلیل انتقال پیام ها بر روی هارد دیسک کاربر این مشکل وجود ندارد</a:t>
            </a:r>
            <a:r>
              <a:rPr lang="ar-SA" sz="2400" dirty="0">
                <a:solidFill>
                  <a:srgbClr val="00E7E2"/>
                </a:solidFill>
                <a:latin typeface="Times New Roman" pitchFamily="18" charset="0"/>
                <a:cs typeface="B Nazanin" pitchFamily="2" charset="-78"/>
              </a:rPr>
              <a:t>.</a:t>
            </a:r>
            <a:endParaRPr lang="fa-IR" sz="2400" dirty="0">
              <a:solidFill>
                <a:srgbClr val="00E7E2"/>
              </a:solidFill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8" name="Content Placeholder 2"/>
          <p:cNvSpPr>
            <a:spLocks/>
          </p:cNvSpPr>
          <p:nvPr/>
        </p:nvSpPr>
        <p:spPr bwMode="auto">
          <a:xfrm>
            <a:off x="500034" y="571480"/>
            <a:ext cx="8215370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14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MTA (Mail Transfer Agent)</a:t>
            </a:r>
            <a:endParaRPr lang="fa-IR" sz="2000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342900" algn="just">
              <a:lnSpc>
                <a:spcPct val="140000"/>
              </a:lnSpc>
              <a:spcBef>
                <a:spcPct val="20000"/>
              </a:spcBef>
              <a:buFont typeface="Arial" charset="0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عبارت است از نرم‏افزاری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جهت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ارسال و 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دريافت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email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همانند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. 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اين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email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هاي دريافتی مي‌توانند مستقيماً از يک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MTA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و یا از يک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MUA 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ارسال شده باشند. سيستمي را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که این نرم‏افزار برروی آن فعال میباشد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 server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مي‌نامند. 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342900" indent="-342900" algn="ctr">
              <a:lnSpc>
                <a:spcPct val="14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MUA (Mail User Agent)</a:t>
            </a:r>
          </a:p>
          <a:p>
            <a:pPr marL="342900" algn="just">
              <a:lnSpc>
                <a:spcPct val="140000"/>
              </a:lnSpc>
              <a:spcBef>
                <a:spcPct val="20000"/>
              </a:spcBef>
              <a:buFont typeface="Arial" charset="0"/>
              <a:buNone/>
            </a:pPr>
            <a:r>
              <a:rPr lang="ar-SA" sz="2000" dirty="0">
                <a:latin typeface="Times New Roman" pitchFamily="18" charset="0"/>
                <a:cs typeface="B Nazanin" pitchFamily="2" charset="-78"/>
              </a:rPr>
              <a:t>يک برنامه کاربردي براي خواندن و فرستادن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email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مي‌باشد. برخی از آنها مانند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Eudora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یا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Microsoft Outlook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هستند که برای استفاده ابتدا باید بر روی کامپیوتر نصب شوند تا بتوان از آنها برای گرفتن و ذخیره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email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ها استفاده کرد. این دسته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MUA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ها به شما اجازه می‌دهند تا در هنگام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offline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بودن به خواندن یا نوشتن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email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ها بپردازید. برخی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MUA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ها تحت وب عمل می‌کنند، مانند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yahoo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و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Hotmail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که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ها را بر روی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 server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خود ذخیره کرده و دستیابی به آنها از طریق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web page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امکان‌پذیر می‌باشد.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MUA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از پروتکل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SMTP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برای ارسال پیغام استفاده مي‌کند و در نهايت اين پيام‌ها به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MTA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ارسال مي‌شود. 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6" name="Content Placeholder 2"/>
          <p:cNvSpPr>
            <a:spLocks/>
          </p:cNvSpPr>
          <p:nvPr/>
        </p:nvSpPr>
        <p:spPr bwMode="auto">
          <a:xfrm>
            <a:off x="857224" y="428604"/>
            <a:ext cx="764386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fa-IR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وظایف پروتکل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smtp</a:t>
            </a:r>
            <a:endParaRPr lang="fa-IR" sz="2000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lphaLcParenR"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نقل و انتقال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بين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MTA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ها .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lphaLcParenR"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نقل و انتقال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بين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MTA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و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MUA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ها .</a:t>
            </a:r>
          </a:p>
          <a:p>
            <a:pPr marL="514350" indent="-514350" algn="just">
              <a:spcBef>
                <a:spcPct val="20000"/>
              </a:spcBef>
              <a:buFont typeface="Calibri" pitchFamily="34" charset="0"/>
              <a:buAutoNum type="alphaLcParenR"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514350" indent="-514350">
              <a:spcBef>
                <a:spcPct val="20000"/>
              </a:spcBef>
              <a:buFont typeface="Wingdings" pitchFamily="2" charset="2"/>
              <a:buNone/>
            </a:pPr>
            <a:r>
              <a:rPr lang="ar-SA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انواع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MUA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lphaUcPeriod"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Outlook express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514350" indent="-514350">
              <a:spcBef>
                <a:spcPct val="20000"/>
              </a:spcBef>
              <a:buFont typeface="+mj-lt"/>
              <a:buAutoNum type="alphaUcPeriod"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Thunder bird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lphaUcPeriod"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Evolution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lphaUcPeriod"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Kmail</a:t>
            </a:r>
          </a:p>
          <a:p>
            <a:pPr marL="514350" indent="-514350" algn="just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>
              <a:latin typeface="Times New Roman" pitchFamily="18" charset="0"/>
              <a:cs typeface="B Nazanin" pitchFamily="2" charset="-78"/>
            </a:endParaRPr>
          </a:p>
          <a:p>
            <a:pPr marL="514350" indent="-514350" algn="just">
              <a:spcBef>
                <a:spcPct val="20000"/>
              </a:spcBef>
            </a:pPr>
            <a:r>
              <a:rPr lang="ar-SA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انواع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MTA</a:t>
            </a:r>
            <a:endParaRPr lang="fa-IR" sz="2000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lphaUcPeriod"/>
            </a:pPr>
            <a:r>
              <a:rPr lang="en-US" sz="2000" dirty="0">
                <a:solidFill>
                  <a:srgbClr val="CC0066"/>
                </a:solidFill>
                <a:latin typeface="Times New Roman" pitchFamily="18" charset="0"/>
                <a:cs typeface="B Nazanin" pitchFamily="2" charset="-78"/>
              </a:rPr>
              <a:t>qmail</a:t>
            </a:r>
            <a:endParaRPr lang="fa-IR" sz="2000" dirty="0">
              <a:solidFill>
                <a:srgbClr val="CC0066"/>
              </a:solidFill>
              <a:latin typeface="Times New Roman" pitchFamily="18" charset="0"/>
              <a:cs typeface="B Nazanin" pitchFamily="2" charset="-78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lphaUcPeriod"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Sendmail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lphaUcPeriod"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Postfix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lphaUcPeriod"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exim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571472" y="428604"/>
            <a:ext cx="7929618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تاریخچه</a:t>
            </a: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Ã"/>
            </a:pPr>
            <a:endParaRPr lang="fa-IR" sz="800" b="1" dirty="0">
              <a:solidFill>
                <a:srgbClr val="00E7E2"/>
              </a:solidFill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 qmail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اولین بار در دسامبر 1995 توسط دکتر برنایشتن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، استاد ریاضی دانشگاه ایلینوی شیکاگو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، نوشته شد.</a:t>
            </a: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نسخه بتای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در ژانویه سال 1996 و همچنین نسخه گامای آن در اوت سال همان سال جهت استفاده عمومی منتشرگردید. 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سیتم ایمیل اینترنتی امن،قابل اطمینان، کارآمد و یکی از انواع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MTA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میباشد.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در بساری از توزیع های مبتنی بر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Unix/Linux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وجود نداشته وبرای نصب و بکارگیری این محصول که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source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پیشنهاد میشود بایستی از سایت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آنرا استخراج ونصب نمود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.</a:t>
            </a: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ar-SA" sz="2000" dirty="0">
                <a:latin typeface="Times New Roman" pitchFamily="18" charset="0"/>
                <a:cs typeface="B Nazanin" pitchFamily="2" charset="-78"/>
              </a:rPr>
              <a:t>به اعتقاد بسیاری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نسبت به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Sendmail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دارای برتری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‏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هايي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است 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كه در 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توضیح خواهیم داد.</a:t>
            </a:r>
          </a:p>
          <a:p>
            <a:pPr marL="180000" algn="just">
              <a:lnSpc>
                <a:spcPct val="13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براي افرادي كه سواد لينوكسي كافي ندارند و يا به عبارتي مبتدي ميباشند جهت سهولت نصب از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source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، دو روش نصب معروف را پيشنهاد مينمايد:</a:t>
            </a:r>
          </a:p>
          <a:p>
            <a:pPr marL="180000" algn="just">
              <a:lnSpc>
                <a:spcPct val="13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 1-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life with qmail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 2-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qmailrocks</a:t>
            </a:r>
            <a:endParaRPr lang="fa-IR" sz="2000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13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a-IR" sz="2000" dirty="0">
                <a:latin typeface="Times New Roman" pitchFamily="18" charset="0"/>
                <a:cs typeface="B Nazanin" pitchFamily="2" charset="-78"/>
              </a:rPr>
              <a:t>اسکریپتهای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qmailrocks</a:t>
            </a:r>
            <a:r>
              <a:rPr lang="fa-IR" sz="2000" dirty="0">
                <a:latin typeface="Times New Roman" pitchFamily="18" charset="0"/>
                <a:cs typeface="B Nazanin" pitchFamily="2" charset="-78"/>
              </a:rPr>
              <a:t>پروسه نصب را در برخی از قسمتها راحت تر نموده و به همین دلیل از این محصول استفاده مي نماييم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1600" dirty="0"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571472" y="428605"/>
            <a:ext cx="792961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b="1" dirty="0">
              <a:solidFill>
                <a:srgbClr val="00E7E2"/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ctr">
              <a:lnSpc>
                <a:spcPct val="80000"/>
              </a:lnSpc>
              <a:spcBef>
                <a:spcPct val="20000"/>
              </a:spcBef>
            </a:pP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برخی از مزایای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</a:rPr>
              <a:t>qmail</a:t>
            </a:r>
          </a:p>
          <a:p>
            <a:pPr marL="609600" indent="-609600" algn="ctr">
              <a:lnSpc>
                <a:spcPct val="80000"/>
              </a:lnSpc>
              <a:spcBef>
                <a:spcPct val="20000"/>
              </a:spcBef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ctr">
              <a:lnSpc>
                <a:spcPct val="80000"/>
              </a:lnSpc>
              <a:spcBef>
                <a:spcPct val="20000"/>
              </a:spcBef>
            </a:pPr>
            <a:endParaRPr lang="fa-IR" sz="2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</a:endParaRPr>
          </a:p>
          <a:p>
            <a:pPr marL="609600" indent="-609600" algn="just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fa-IR" sz="800" b="1" dirty="0">
              <a:solidFill>
                <a:srgbClr val="00E7E2"/>
              </a:solidFill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ar-SA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B Nazanin" pitchFamily="2" charset="-78"/>
              </a:rPr>
              <a:t>امنیت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B Nazanin" pitchFamily="2" charset="-78"/>
              </a:rPr>
              <a:t> :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ar-SA" dirty="0">
                <a:latin typeface="Times New Roman" pitchFamily="18" charset="0"/>
                <a:cs typeface="B Nazanin" pitchFamily="2" charset="-78"/>
              </a:rPr>
              <a:t>به اعتقاد بسیاری از کارشناسان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امن بوده وکاربران میتوانند با خیال راحت به ارسال نامه ها بپردازند.</a:t>
            </a:r>
            <a:r>
              <a:rPr lang="ar-SA" sz="2000" dirty="0">
                <a:latin typeface="Times New Roman" pitchFamily="18" charset="0"/>
                <a:cs typeface="B Nazanin" pitchFamily="2" charset="-78"/>
              </a:rPr>
              <a:t> </a:t>
            </a: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ar-SA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B Nazanin" pitchFamily="2" charset="-78"/>
              </a:rPr>
              <a:t>کارایی</a:t>
            </a:r>
            <a:r>
              <a:rPr lang="fa-IR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B Nazanin" pitchFamily="2" charset="-78"/>
              </a:rPr>
              <a:t>: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خادم های بزرگ از امکانات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برای ارسال صدها هزار نامه استفاده مینمایند بدون اینکه از سرعت وکارایی خادم کاسته شود. </a:t>
            </a:r>
            <a:endParaRPr lang="en-US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ar-SA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B Nazanin" pitchFamily="2" charset="-78"/>
              </a:rPr>
              <a:t>قابلیت اطمینان</a:t>
            </a:r>
            <a:r>
              <a:rPr lang="fa-IR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B Nazanin" pitchFamily="2" charset="-78"/>
              </a:rPr>
              <a:t>: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از فلسفه نامه های کاغذی که بر روی آن ”محرمانه-مستقیم“ نوشته شده بهره میبرد واگر نامه ای به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وارد شود امکان گم شدن آن غیرممکن است.</a:t>
            </a:r>
            <a:endParaRPr lang="en-US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B Nazanin" pitchFamily="2" charset="-78"/>
            </a:endParaRPr>
          </a:p>
          <a:p>
            <a:pPr marL="1800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ar-SA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B Nazanin" pitchFamily="2" charset="-78"/>
              </a:rPr>
              <a:t>سادگی</a:t>
            </a:r>
            <a:r>
              <a:rPr lang="fa-IR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B Nazanin" pitchFamily="2" charset="-78"/>
              </a:rPr>
              <a:t>: 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نصب وپیکربندی </a:t>
            </a:r>
            <a:r>
              <a:rPr lang="en-US" dirty="0">
                <a:latin typeface="Times New Roman" pitchFamily="18" charset="0"/>
                <a:cs typeface="B Nazanin" pitchFamily="2" charset="-78"/>
              </a:rPr>
              <a:t>qmail</a:t>
            </a:r>
            <a:r>
              <a:rPr lang="fa-IR" dirty="0">
                <a:latin typeface="Times New Roman" pitchFamily="18" charset="0"/>
                <a:cs typeface="B Nazanin" pitchFamily="2" charset="-78"/>
              </a:rPr>
              <a:t> ساده میباشد.</a:t>
            </a:r>
          </a:p>
          <a:p>
            <a:pPr marL="609600" indent="-609600" algn="just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endParaRPr lang="fa-IR" sz="800" dirty="0">
              <a:latin typeface="Times New Roman" pitchFamily="18" charset="0"/>
              <a:cs typeface="B Nazanin" pitchFamily="2" charset="-78"/>
            </a:endParaRPr>
          </a:p>
          <a:p>
            <a:pPr marL="609600" indent="-609600" algn="just">
              <a:lnSpc>
                <a:spcPct val="6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>
              <a:latin typeface="Times New Roman" pitchFamily="18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1" name="Rectangle 5"/>
          <p:cNvSpPr>
            <a:spLocks noChangeArrowheads="1"/>
          </p:cNvSpPr>
          <p:nvPr/>
        </p:nvSpPr>
        <p:spPr bwMode="auto">
          <a:xfrm>
            <a:off x="214282" y="142852"/>
            <a:ext cx="8286808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000" indent="-342900" algn="ctr">
              <a:spcBef>
                <a:spcPts val="0"/>
              </a:spcBef>
            </a:pP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مراحل نصب و راه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 </a:t>
            </a:r>
            <a:r>
              <a:rPr lang="fa-IR" sz="2400" b="1" dirty="0">
                <a:solidFill>
                  <a:srgbClr val="FF0000"/>
                </a:solidFill>
                <a:latin typeface="Times New Roman" pitchFamily="18" charset="0"/>
                <a:cs typeface="B Nazanin" pitchFamily="2" charset="-78"/>
                <a:sym typeface="Wingdings" pitchFamily="2" charset="2"/>
              </a:rPr>
              <a:t>اندازی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180000" indent="-342900" algn="ctr">
              <a:spcBef>
                <a:spcPts val="0"/>
              </a:spcBef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Download All the Needed Items for the Qmail installation</a:t>
            </a: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Qmail itself</a:t>
            </a:r>
            <a:endParaRPr lang="fa-IR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Ezmlm</a:t>
            </a:r>
            <a:endParaRPr lang="fa-IR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Auto responder</a:t>
            </a:r>
            <a:endParaRPr lang="fa-IR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Vpopmail</a:t>
            </a: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Vqadmin</a:t>
            </a: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maildrop</a:t>
            </a:r>
            <a:r>
              <a:rPr lang="fa-IR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 </a:t>
            </a:r>
            <a:endParaRPr lang="en-US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QmailAdmin</a:t>
            </a:r>
            <a:r>
              <a:rPr lang="fa-IR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 </a:t>
            </a:r>
            <a:endParaRPr lang="en-US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Finalizing the qmail installation</a:t>
            </a: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Uninstalling Sendmail/Postfix</a:t>
            </a: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Starting up qmail</a:t>
            </a: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Courier-imap/imaps with Courierpassd</a:t>
            </a: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of the Squirrelmail web mail program</a:t>
            </a: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Clam Anti Virus &amp; SpamAssassin</a:t>
            </a:r>
            <a:endParaRPr lang="fa-IR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qmail-scanner w/qms-analog</a:t>
            </a:r>
            <a:endParaRPr lang="fa-IR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Qmailanalog &amp; Qlogtools</a:t>
            </a:r>
            <a:endParaRPr lang="fa-IR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Installing Qtrap</a:t>
            </a:r>
            <a:endParaRPr lang="fa-IR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Maintaining your qmail server</a:t>
            </a:r>
            <a:endParaRPr lang="fa-IR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Mail client configuration</a:t>
            </a:r>
            <a:r>
              <a:rPr lang="fa-IR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 </a:t>
            </a:r>
          </a:p>
          <a:p>
            <a:pPr marL="522900" indent="-342900" algn="l" rtl="0">
              <a:spcBef>
                <a:spcPts val="1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B Nazanin" pitchFamily="2" charset="-78"/>
                <a:sym typeface="Wingdings" pitchFamily="2" charset="2"/>
              </a:rPr>
              <a:t>Feedback</a:t>
            </a:r>
            <a:endParaRPr lang="fa-IR" sz="1600" dirty="0">
              <a:latin typeface="Times New Roman" pitchFamily="18" charset="0"/>
              <a:cs typeface="B Nazanin" pitchFamily="2" charset="-78"/>
              <a:sym typeface="Wingdings" pitchFamily="2" charset="2"/>
            </a:endParaRPr>
          </a:p>
          <a:p>
            <a:pPr marL="342900" indent="-342900" algn="l">
              <a:lnSpc>
                <a:spcPct val="50000"/>
              </a:lnSpc>
              <a:spcBef>
                <a:spcPct val="20000"/>
              </a:spcBef>
            </a:pPr>
            <a:endParaRPr lang="en-US" sz="2400" b="1" dirty="0">
              <a:solidFill>
                <a:srgbClr val="FF0066"/>
              </a:solidFill>
              <a:latin typeface="Calibri" pitchFamily="34" charset="0"/>
              <a:cs typeface="B Yagut" pitchFamily="2" charset="-78"/>
              <a:sym typeface="Wingdings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144">
  <a:themeElements>
    <a:clrScheme name="1_14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144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1_14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4">
  <a:themeElements>
    <a:clrScheme name="14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44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14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3135</TotalTime>
  <Words>4390</Words>
  <Application>Microsoft Macintosh PowerPoint</Application>
  <PresentationFormat>On-screen Show (4:3)</PresentationFormat>
  <Paragraphs>505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Agency FB</vt:lpstr>
      <vt:lpstr>Arial</vt:lpstr>
      <vt:lpstr>Calibri</vt:lpstr>
      <vt:lpstr>Times New Roman</vt:lpstr>
      <vt:lpstr>Wingdings</vt:lpstr>
      <vt:lpstr>1_144</vt:lpstr>
      <vt:lpstr>144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Qmailrocks.org Pre-Installation Checklist</dc:title>
  <dc:creator>a</dc:creator>
  <cp:lastModifiedBy>Amir Hossein Es'haghi</cp:lastModifiedBy>
  <cp:revision>547</cp:revision>
  <cp:lastPrinted>1601-01-01T00:00:00Z</cp:lastPrinted>
  <dcterms:created xsi:type="dcterms:W3CDTF">2010-07-15T08:17:03Z</dcterms:created>
  <dcterms:modified xsi:type="dcterms:W3CDTF">2023-11-29T14:56:36Z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