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12" r:id="rId2"/>
    <p:sldId id="256" r:id="rId3"/>
    <p:sldId id="257" r:id="rId4"/>
    <p:sldId id="259" r:id="rId5"/>
    <p:sldId id="274" r:id="rId6"/>
    <p:sldId id="276" r:id="rId7"/>
    <p:sldId id="272" r:id="rId8"/>
    <p:sldId id="277" r:id="rId9"/>
    <p:sldId id="278" r:id="rId10"/>
    <p:sldId id="258" r:id="rId11"/>
    <p:sldId id="275" r:id="rId12"/>
    <p:sldId id="271" r:id="rId13"/>
    <p:sldId id="269" r:id="rId14"/>
    <p:sldId id="260" r:id="rId15"/>
    <p:sldId id="264" r:id="rId16"/>
    <p:sldId id="273" r:id="rId17"/>
    <p:sldId id="261" r:id="rId18"/>
    <p:sldId id="265" r:id="rId19"/>
    <p:sldId id="262" r:id="rId20"/>
    <p:sldId id="266" r:id="rId21"/>
    <p:sldId id="267" r:id="rId22"/>
    <p:sldId id="268" r:id="rId23"/>
    <p:sldId id="279" r:id="rId24"/>
    <p:sldId id="263" r:id="rId25"/>
    <p:sldId id="270" r:id="rId26"/>
    <p:sldId id="280" r:id="rId27"/>
    <p:sldId id="284" r:id="rId28"/>
    <p:sldId id="306" r:id="rId29"/>
    <p:sldId id="307" r:id="rId30"/>
    <p:sldId id="308" r:id="rId31"/>
    <p:sldId id="281" r:id="rId32"/>
    <p:sldId id="282" r:id="rId33"/>
    <p:sldId id="283" r:id="rId34"/>
    <p:sldId id="285" r:id="rId35"/>
    <p:sldId id="316" r:id="rId36"/>
    <p:sldId id="317" r:id="rId37"/>
    <p:sldId id="318"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9" r:id="rId59"/>
    <p:sldId id="310" r:id="rId60"/>
    <p:sldId id="311" r:id="rId61"/>
    <p:sldId id="313"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C75F09"/>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37" autoAdjust="0"/>
  </p:normalViewPr>
  <p:slideViewPr>
    <p:cSldViewPr>
      <p:cViewPr varScale="1">
        <p:scale>
          <a:sx n="93" d="100"/>
          <a:sy n="93" d="100"/>
        </p:scale>
        <p:origin x="166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652A3-3443-47B3-A03B-E6B9FB7429F8}" type="datetimeFigureOut">
              <a:rPr lang="en-US" smtClean="0"/>
              <a:pPr/>
              <a:t>11/29/23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5CAE8-56A1-4854-AD97-7EE83E8C04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C5CAE8-56A1-4854-AD97-7EE83E8C042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C5CAE8-56A1-4854-AD97-7EE83E8C042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C5CAE8-56A1-4854-AD97-7EE83E8C0422}"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C5CAE8-56A1-4854-AD97-7EE83E8C042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751CC6-14AB-4DFA-B321-48F9CEA8B55D}" type="datetimeFigureOut">
              <a:rPr lang="en-US" smtClean="0"/>
              <a:pPr/>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51CC6-14AB-4DFA-B321-48F9CEA8B55D}" type="datetimeFigureOut">
              <a:rPr lang="en-US" smtClean="0"/>
              <a:pPr/>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51CC6-14AB-4DFA-B321-48F9CEA8B55D}" type="datetimeFigureOut">
              <a:rPr lang="en-US" smtClean="0"/>
              <a:pPr/>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51CC6-14AB-4DFA-B321-48F9CEA8B55D}" type="datetimeFigureOut">
              <a:rPr lang="en-US" smtClean="0"/>
              <a:pPr/>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51CC6-14AB-4DFA-B321-48F9CEA8B55D}" type="datetimeFigureOut">
              <a:rPr lang="en-US" smtClean="0"/>
              <a:pPr/>
              <a:t>11/29/23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751CC6-14AB-4DFA-B321-48F9CEA8B55D}" type="datetimeFigureOut">
              <a:rPr lang="en-US" smtClean="0"/>
              <a:pPr/>
              <a:t>11/29/23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751CC6-14AB-4DFA-B321-48F9CEA8B55D}" type="datetimeFigureOut">
              <a:rPr lang="en-US" smtClean="0"/>
              <a:pPr/>
              <a:t>11/29/23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751CC6-14AB-4DFA-B321-48F9CEA8B55D}" type="datetimeFigureOut">
              <a:rPr lang="en-US" smtClean="0"/>
              <a:pPr/>
              <a:t>11/29/23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51CC6-14AB-4DFA-B321-48F9CEA8B55D}" type="datetimeFigureOut">
              <a:rPr lang="en-US" smtClean="0"/>
              <a:pPr/>
              <a:t>11/29/23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751CC6-14AB-4DFA-B321-48F9CEA8B55D}" type="datetimeFigureOut">
              <a:rPr lang="en-US" smtClean="0"/>
              <a:pPr/>
              <a:t>11/29/23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751CC6-14AB-4DFA-B321-48F9CEA8B55D}" type="datetimeFigureOut">
              <a:rPr lang="en-US" smtClean="0"/>
              <a:pPr/>
              <a:t>11/29/23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3B96F-0616-4A60-A3D8-FB7033394C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51CC6-14AB-4DFA-B321-48F9CEA8B55D}" type="datetimeFigureOut">
              <a:rPr lang="en-US" smtClean="0"/>
              <a:pPr/>
              <a:t>11/29/23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3B96F-0616-4A60-A3D8-FB7033394C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Debian_GNU/Linux" TargetMode="External"/><Relationship Id="rId3" Type="http://schemas.openxmlformats.org/officeDocument/2006/relationships/hyperlink" Target="http://en.wikipedia.org/wiki/Fedora_(Linux_distribution)" TargetMode="External"/><Relationship Id="rId7" Type="http://schemas.openxmlformats.org/officeDocument/2006/relationships/hyperlink" Target="http://en.wikipedia.org/wiki/SLED"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n.wikipedia.org/wiki/SUSE_Linux_Enterprise_Server" TargetMode="External"/><Relationship Id="rId5" Type="http://schemas.openxmlformats.org/officeDocument/2006/relationships/hyperlink" Target="http://en.wikipedia.org/wiki/OpenSUSE" TargetMode="External"/><Relationship Id="rId10" Type="http://schemas.openxmlformats.org/officeDocument/2006/relationships/hyperlink" Target="http://en.wikipedia.org/wiki/Logical_volume" TargetMode="External"/><Relationship Id="rId4" Type="http://schemas.openxmlformats.org/officeDocument/2006/relationships/hyperlink" Target="http://en.wikipedia.org/wiki/MontaVista" TargetMode="External"/><Relationship Id="rId9" Type="http://schemas.openxmlformats.org/officeDocument/2006/relationships/hyperlink" Target="http://en.wikipedia.org/wiki/Ubuntu_(operating_syste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72516" y="2505670"/>
            <a:ext cx="9289032" cy="923330"/>
          </a:xfrm>
          <a:prstGeom prst="rect">
            <a:avLst/>
          </a:prstGeom>
          <a:noFill/>
        </p:spPr>
        <p:txBody>
          <a:bodyPr wrap="square" lIns="91440" tIns="45720" rIns="91440" bIns="45720">
            <a:spAutoFit/>
          </a:bodyPr>
          <a:lstStyle/>
          <a:p>
            <a:pPr algn="ctr"/>
            <a:r>
              <a:rPr lang="en-US" sz="5400" b="1" dirty="0">
                <a:ln w="1905"/>
                <a:solidFill>
                  <a:srgbClr val="7030A0"/>
                </a:solidFill>
                <a:effectLst>
                  <a:innerShdw blurRad="69850" dist="43180" dir="5400000">
                    <a:srgbClr val="000000">
                      <a:alpha val="65000"/>
                    </a:srgbClr>
                  </a:innerShdw>
                </a:effectLst>
              </a:rPr>
              <a:t>LOGICAL VOLUME MANAGER</a:t>
            </a:r>
            <a:endParaRPr lang="en-US" sz="5400" b="1" cap="none" spc="0" dirty="0">
              <a:ln w="1905"/>
              <a:solidFill>
                <a:srgbClr val="7030A0"/>
              </a:solidFill>
              <a:effectLst>
                <a:innerShdw blurRad="69850" dist="43180" dir="5400000">
                  <a:srgbClr val="000000">
                    <a:alpha val="65000"/>
                  </a:srgbClr>
                </a:innerShdw>
              </a:effectLst>
            </a:endParaRPr>
          </a:p>
        </p:txBody>
      </p:sp>
      <p:sp>
        <p:nvSpPr>
          <p:cNvPr id="5" name="Rectangle 4"/>
          <p:cNvSpPr/>
          <p:nvPr/>
        </p:nvSpPr>
        <p:spPr>
          <a:xfrm>
            <a:off x="251520" y="5949280"/>
            <a:ext cx="4596083"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Amir Hossein </a:t>
            </a:r>
            <a:r>
              <a:rPr lang="en-US" sz="3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Eshaghi</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217087"/>
          </a:xfrm>
          <a:prstGeom prst="rect">
            <a:avLst/>
          </a:prstGeom>
        </p:spPr>
        <p:txBody>
          <a:bodyPr wrap="square">
            <a:spAutoFit/>
          </a:bodyPr>
          <a:lstStyle/>
          <a:p>
            <a:r>
              <a:rPr lang="en-US" sz="2400" dirty="0"/>
              <a:t>This includes the following    :</a:t>
            </a:r>
          </a:p>
          <a:p>
            <a:endParaRPr lang="en-US" dirty="0"/>
          </a:p>
          <a:p>
            <a:r>
              <a:rPr lang="en-US" sz="2800" i="1" dirty="0">
                <a:solidFill>
                  <a:srgbClr val="004D86"/>
                </a:solidFill>
              </a:rPr>
              <a:t>Striping </a:t>
            </a:r>
            <a:endParaRPr lang="fa-IR" sz="2800" i="1" dirty="0">
              <a:solidFill>
                <a:srgbClr val="004D86"/>
              </a:solidFill>
            </a:endParaRPr>
          </a:p>
          <a:p>
            <a:r>
              <a:rPr lang="en-US" sz="2000" i="1" dirty="0"/>
              <a:t>The ability to write one file</a:t>
            </a:r>
            <a:r>
              <a:rPr lang="fa-IR" sz="2000" i="1" dirty="0"/>
              <a:t> </a:t>
            </a:r>
            <a:r>
              <a:rPr lang="en-US" sz="2000" dirty="0"/>
              <a:t>to multiple hard drives</a:t>
            </a:r>
          </a:p>
          <a:p>
            <a:endParaRPr lang="en-US" sz="2000" dirty="0"/>
          </a:p>
          <a:p>
            <a:r>
              <a:rPr lang="en-US" sz="3600" i="1" dirty="0">
                <a:solidFill>
                  <a:srgbClr val="004D86"/>
                </a:solidFill>
              </a:rPr>
              <a:t>Dynamic </a:t>
            </a:r>
          </a:p>
          <a:p>
            <a:r>
              <a:rPr lang="en-US" sz="2800" i="1" dirty="0"/>
              <a:t>Resizing partitions </a:t>
            </a:r>
            <a:r>
              <a:rPr lang="en-US" sz="2800" dirty="0"/>
              <a:t>as necessary without downtime</a:t>
            </a:r>
          </a:p>
          <a:p>
            <a:endParaRPr lang="en-US" sz="2800" i="1" dirty="0"/>
          </a:p>
          <a:p>
            <a:r>
              <a:rPr lang="en-US" sz="2800" i="1" dirty="0">
                <a:solidFill>
                  <a:srgbClr val="004D86"/>
                </a:solidFill>
              </a:rPr>
              <a:t>Mirroring</a:t>
            </a:r>
            <a:r>
              <a:rPr lang="en-US" sz="2800" i="1" dirty="0"/>
              <a:t> </a:t>
            </a:r>
          </a:p>
          <a:p>
            <a:r>
              <a:rPr lang="en-US" sz="2000" i="1" dirty="0"/>
              <a:t>The ability to copy </a:t>
            </a:r>
            <a:r>
              <a:rPr lang="en-US" sz="2000" i="1" dirty="0" err="1"/>
              <a:t>verbatum</a:t>
            </a:r>
            <a:r>
              <a:rPr lang="en-US" sz="2000" i="1" dirty="0"/>
              <a:t> </a:t>
            </a:r>
            <a:r>
              <a:rPr lang="en-US" sz="2000" dirty="0"/>
              <a:t>information to a backup hard drive  “on the fly.”</a:t>
            </a:r>
          </a:p>
          <a:p>
            <a:endParaRPr lang="en-US" sz="1200" b="1" dirty="0">
              <a:latin typeface="Times New Roman" pitchFamily="18" charset="0"/>
              <a:cs typeface="Times New Roman" pitchFamily="18" charset="0"/>
            </a:endParaRPr>
          </a:p>
          <a:p>
            <a:r>
              <a:rPr lang="en-US" sz="1200" b="1" dirty="0">
                <a:latin typeface="Times New Roman" pitchFamily="18" charset="0"/>
                <a:cs typeface="Times New Roman" pitchFamily="18" charset="0"/>
              </a:rPr>
              <a:t>Mirrored Logical Volumes</a:t>
            </a:r>
          </a:p>
          <a:p>
            <a:endParaRPr lang="en-US" sz="1200" b="1" dirty="0">
              <a:latin typeface="Times New Roman" pitchFamily="18" charset="0"/>
              <a:cs typeface="Times New Roman" pitchFamily="18" charset="0"/>
            </a:endParaRPr>
          </a:p>
          <a:p>
            <a:pPr algn="just"/>
            <a:r>
              <a:rPr lang="en-US" sz="1200" dirty="0">
                <a:latin typeface="Times New Roman" pitchFamily="18" charset="0"/>
                <a:cs typeface="Times New Roman" pitchFamily="18" charset="0"/>
              </a:rPr>
              <a:t>A mirror maintains identical copies of data on different devices. When data is written to one device, it is written to a second device as well, mirroring the data. This provides protection for device failures. When one leg of a mirror fails, the logical volume becomes a linear volume and can still be accessed.</a:t>
            </a:r>
          </a:p>
          <a:p>
            <a:endParaRPr lang="en-US" sz="2000" dirty="0"/>
          </a:p>
          <a:p>
            <a:r>
              <a:rPr lang="en-US" sz="2800" i="1" dirty="0">
                <a:solidFill>
                  <a:srgbClr val="004D86"/>
                </a:solidFill>
              </a:rPr>
              <a:t>Online</a:t>
            </a:r>
          </a:p>
          <a:p>
            <a:r>
              <a:rPr lang="en-US" sz="2800" i="1" dirty="0"/>
              <a:t> </a:t>
            </a:r>
            <a:r>
              <a:rPr lang="en-US" sz="2000" i="1" dirty="0"/>
              <a:t>Backups Create “</a:t>
            </a:r>
            <a:r>
              <a:rPr lang="en-US" sz="2000" b="1" i="1" u="sng" dirty="0"/>
              <a:t>snapshots</a:t>
            </a:r>
            <a:r>
              <a:rPr lang="en-US" sz="2000" i="1" dirty="0"/>
              <a:t>” </a:t>
            </a:r>
            <a:r>
              <a:rPr lang="en-US" sz="2000" dirty="0"/>
              <a:t>of your </a:t>
            </a:r>
            <a:r>
              <a:rPr lang="en-US" sz="2000" dirty="0" err="1"/>
              <a:t>filesystems</a:t>
            </a:r>
            <a:r>
              <a:rPr lang="en-US" sz="2000" dirty="0"/>
              <a:t> for later restoration.</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285720" y="857232"/>
            <a:ext cx="8280400" cy="4117975"/>
          </a:xfrm>
          <a:prstGeom prst="rect">
            <a:avLst/>
          </a:prstGeom>
          <a:noFill/>
          <a:ln w="9525" algn="ctr">
            <a:noFill/>
            <a:miter lim="800000"/>
            <a:headEnd/>
            <a:tailEnd/>
          </a:ln>
        </p:spPr>
        <p:txBody>
          <a:bodyPr>
            <a:spAutoFit/>
          </a:bodyPr>
          <a:lstStyle/>
          <a:p>
            <a:pPr algn="just" rtl="0"/>
            <a:r>
              <a:rPr lang="en-US" sz="2400" b="1" dirty="0">
                <a:solidFill>
                  <a:srgbClr val="004D86"/>
                </a:solidFill>
                <a:latin typeface="Times New Roman" pitchFamily="18" charset="0"/>
                <a:cs typeface="Times New Roman" pitchFamily="18" charset="0"/>
              </a:rPr>
              <a:t>Snapshot Volumes</a:t>
            </a:r>
          </a:p>
          <a:p>
            <a:pPr algn="just" rtl="0"/>
            <a:endParaRPr lang="en-US" sz="2400" b="1"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The LVM snapshot feature provides the ability to create virtual images of a device at a particular instant without causing a service interruption. When a change is made to the original device (the origin) after a snapshot is taken, the snapshot feature makes a copy of the changed data area as it was prior to the change so that it can reconstruct the state of the device.</a:t>
            </a:r>
          </a:p>
          <a:p>
            <a:pPr algn="just" rtl="0"/>
            <a:r>
              <a:rPr lang="en-US" dirty="0">
                <a:latin typeface="Times New Roman" pitchFamily="18" charset="0"/>
                <a:cs typeface="Times New Roman" pitchFamily="18" charset="0"/>
              </a:rPr>
              <a:t>Because a snapshot copies only the data areas that change after the snapshot is created, the snapshot feature requires a minimal amount of storage. For example, with a rarely updated origin, 3-5 % of the origin's capacity is sufficient to maintain the snapshot.</a:t>
            </a:r>
          </a:p>
          <a:p>
            <a:pPr algn="just" rtl="0"/>
            <a:endParaRPr lang="en-US" dirty="0">
              <a:latin typeface="Times New Roman" pitchFamily="18" charset="0"/>
              <a:cs typeface="Times New Roman" pitchFamily="18" charset="0"/>
            </a:endParaRPr>
          </a:p>
          <a:p>
            <a:pPr algn="just" rtl="0"/>
            <a:r>
              <a:rPr lang="en-US" b="1" dirty="0">
                <a:latin typeface="Times New Roman" pitchFamily="18" charset="0"/>
                <a:cs typeface="Times New Roman" pitchFamily="18" charset="0"/>
              </a:rPr>
              <a:t>Note</a:t>
            </a:r>
          </a:p>
          <a:p>
            <a:pPr algn="just" rtl="0"/>
            <a:r>
              <a:rPr lang="en-US" b="1" dirty="0">
                <a:latin typeface="Times New Roman" pitchFamily="18" charset="0"/>
                <a:cs typeface="Times New Roman" pitchFamily="18" charset="0"/>
              </a:rPr>
              <a:t>Snapshot copies of a file system are virtual copies, not actual media backup for a file system. Snapshots do not provide a substitute for a backup procedure.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357166"/>
            <a:ext cx="8929718" cy="369332"/>
          </a:xfrm>
          <a:prstGeom prst="rect">
            <a:avLst/>
          </a:prstGeom>
        </p:spPr>
        <p:txBody>
          <a:bodyPr wrap="square">
            <a:spAutoFit/>
          </a:bodyPr>
          <a:lstStyle/>
          <a:p>
            <a:r>
              <a:rPr lang="en-US" dirty="0"/>
              <a:t>A wonderful facility provided by LVM is  'snapshots'</a:t>
            </a:r>
          </a:p>
        </p:txBody>
      </p:sp>
      <p:sp>
        <p:nvSpPr>
          <p:cNvPr id="3" name="Rectangle 2"/>
          <p:cNvSpPr/>
          <p:nvPr/>
        </p:nvSpPr>
        <p:spPr>
          <a:xfrm>
            <a:off x="0" y="1071546"/>
            <a:ext cx="8643966" cy="369332"/>
          </a:xfrm>
          <a:prstGeom prst="rect">
            <a:avLst/>
          </a:prstGeom>
        </p:spPr>
        <p:txBody>
          <a:bodyPr wrap="square">
            <a:spAutoFit/>
          </a:bodyPr>
          <a:lstStyle/>
          <a:p>
            <a:r>
              <a:rPr lang="en-US" dirty="0"/>
              <a:t>Which  when is an exact copy of a logical volume, frozen at some point in time</a:t>
            </a:r>
          </a:p>
        </p:txBody>
      </p:sp>
      <p:sp>
        <p:nvSpPr>
          <p:cNvPr id="4" name="Rectangle 3"/>
          <p:cNvSpPr/>
          <p:nvPr/>
        </p:nvSpPr>
        <p:spPr>
          <a:xfrm>
            <a:off x="0" y="2571744"/>
            <a:ext cx="8929718" cy="923330"/>
          </a:xfrm>
          <a:prstGeom prst="rect">
            <a:avLst/>
          </a:prstGeom>
        </p:spPr>
        <p:txBody>
          <a:bodyPr wrap="square">
            <a:spAutoFit/>
          </a:bodyPr>
          <a:lstStyle/>
          <a:p>
            <a:r>
              <a:rPr lang="en-US" dirty="0"/>
              <a:t>, a backup for instance, needs to be performed on the logical volume, but you don't want to halt a live system that is changing the data. When the snapshot device has been finished with the system administrator </a:t>
            </a:r>
            <a:r>
              <a:rPr lang="en-US" b="1" dirty="0"/>
              <a:t>can just remove the device</a:t>
            </a:r>
            <a:r>
              <a:rPr lang="en-US" dirty="0"/>
              <a:t>. </a:t>
            </a:r>
          </a:p>
        </p:txBody>
      </p:sp>
      <p:sp>
        <p:nvSpPr>
          <p:cNvPr id="5" name="Rectangle 4"/>
          <p:cNvSpPr/>
          <p:nvPr/>
        </p:nvSpPr>
        <p:spPr>
          <a:xfrm>
            <a:off x="0" y="5643578"/>
            <a:ext cx="7786742" cy="369332"/>
          </a:xfrm>
          <a:prstGeom prst="rect">
            <a:avLst/>
          </a:prstGeom>
        </p:spPr>
        <p:txBody>
          <a:bodyPr wrap="square">
            <a:spAutoFit/>
          </a:bodyPr>
          <a:lstStyle/>
          <a:p>
            <a:r>
              <a:rPr lang="en-US" dirty="0"/>
              <a:t>Make sure to remove snapshot LVs before upgrading from LVM 1 to LVM 2.</a:t>
            </a:r>
          </a:p>
        </p:txBody>
      </p:sp>
      <p:sp>
        <p:nvSpPr>
          <p:cNvPr id="6" name="Rectangle 5"/>
          <p:cNvSpPr/>
          <p:nvPr/>
        </p:nvSpPr>
        <p:spPr>
          <a:xfrm>
            <a:off x="0" y="1785926"/>
            <a:ext cx="9144000" cy="369332"/>
          </a:xfrm>
          <a:prstGeom prst="rect">
            <a:avLst/>
          </a:prstGeom>
        </p:spPr>
        <p:txBody>
          <a:bodyPr wrap="square">
            <a:spAutoFit/>
          </a:bodyPr>
          <a:lstStyle/>
          <a:p>
            <a:r>
              <a:rPr lang="en-US" dirty="0"/>
              <a:t>Typically this would be used when some batch processing</a:t>
            </a:r>
          </a:p>
        </p:txBody>
      </p:sp>
      <p:sp>
        <p:nvSpPr>
          <p:cNvPr id="7" name="Rectangle 6"/>
          <p:cNvSpPr/>
          <p:nvPr/>
        </p:nvSpPr>
        <p:spPr>
          <a:xfrm>
            <a:off x="0" y="4572008"/>
            <a:ext cx="9144000" cy="369332"/>
          </a:xfrm>
          <a:prstGeom prst="rect">
            <a:avLst/>
          </a:prstGeom>
        </p:spPr>
        <p:txBody>
          <a:bodyPr wrap="square">
            <a:spAutoFit/>
          </a:bodyPr>
          <a:lstStyle/>
          <a:p>
            <a:r>
              <a:rPr lang="en-US" dirty="0"/>
              <a:t>This facility does require that the snapshot be made at a time</a:t>
            </a:r>
          </a:p>
        </p:txBody>
      </p:sp>
      <p:sp>
        <p:nvSpPr>
          <p:cNvPr id="8" name="Rectangle 7"/>
          <p:cNvSpPr/>
          <p:nvPr/>
        </p:nvSpPr>
        <p:spPr>
          <a:xfrm>
            <a:off x="5643570" y="285728"/>
            <a:ext cx="3387209" cy="584775"/>
          </a:xfrm>
          <a:prstGeom prst="rect">
            <a:avLst/>
          </a:prstGeom>
        </p:spPr>
        <p:txBody>
          <a:bodyPr wrap="none">
            <a:spAutoFit/>
          </a:bodyPr>
          <a:lstStyle/>
          <a:p>
            <a:pPr algn="just"/>
            <a:r>
              <a:rPr lang="en-US" sz="3200" b="1" dirty="0">
                <a:solidFill>
                  <a:srgbClr val="004D86"/>
                </a:solidFill>
                <a:latin typeface="Times New Roman" pitchFamily="18" charset="0"/>
                <a:cs typeface="Times New Roman" pitchFamily="18" charset="0"/>
              </a:rPr>
              <a:t>Snapshot Volumes</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3"/>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strVal val="#ppt_w+.3"/>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Effect transition="in" filter="fade">
                                      <p:cBhvr>
                                        <p:cTn id="19" dur="2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strVal val="#ppt_w+.3"/>
                                          </p:val>
                                        </p:tav>
                                        <p:tav tm="100000">
                                          <p:val>
                                            <p:strVal val="#ppt_w"/>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animEffect transition="in" filter="fade">
                                      <p:cBhvr>
                                        <p:cTn id="24" dur="2000"/>
                                        <p:tgtEl>
                                          <p:spTgt spid="5"/>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strVal val="#ppt_w+.3"/>
                                          </p:val>
                                        </p:tav>
                                        <p:tav tm="100000">
                                          <p:val>
                                            <p:strVal val="#ppt_w"/>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animEffect transition="in" filter="fade">
                                      <p:cBhvr>
                                        <p:cTn id="29" dur="2000"/>
                                        <p:tgtEl>
                                          <p:spTgt spid="6"/>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strVal val="#ppt_w+.3"/>
                                          </p:val>
                                        </p:tav>
                                        <p:tav tm="100000">
                                          <p:val>
                                            <p:strVal val="#ppt_w"/>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snapshots"/>
          <p:cNvPicPr>
            <a:picLocks noChangeAspect="1" noChangeArrowheads="1"/>
          </p:cNvPicPr>
          <p:nvPr/>
        </p:nvPicPr>
        <p:blipFill>
          <a:blip r:embed="rId3"/>
          <a:srcRect b="7137"/>
          <a:stretch>
            <a:fillRect/>
          </a:stretch>
        </p:blipFill>
        <p:spPr bwMode="auto">
          <a:xfrm>
            <a:off x="1082675" y="1557338"/>
            <a:ext cx="7161213" cy="5040312"/>
          </a:xfrm>
          <a:prstGeom prst="rect">
            <a:avLst/>
          </a:prstGeom>
          <a:noFill/>
          <a:ln w="9525">
            <a:noFill/>
            <a:miter lim="800000"/>
            <a:headEnd/>
            <a:tailEnd/>
          </a:ln>
        </p:spPr>
      </p:pic>
      <p:sp>
        <p:nvSpPr>
          <p:cNvPr id="7" name="Text Box 5"/>
          <p:cNvSpPr txBox="1">
            <a:spLocks noChangeArrowheads="1"/>
          </p:cNvSpPr>
          <p:nvPr/>
        </p:nvSpPr>
        <p:spPr bwMode="auto">
          <a:xfrm>
            <a:off x="3000364" y="500042"/>
            <a:ext cx="3387209" cy="584775"/>
          </a:xfrm>
          <a:prstGeom prst="rect">
            <a:avLst/>
          </a:prstGeom>
          <a:noFill/>
          <a:ln w="9525">
            <a:noFill/>
            <a:miter lim="800000"/>
            <a:headEnd/>
            <a:tailEnd/>
          </a:ln>
        </p:spPr>
        <p:txBody>
          <a:bodyPr wrap="none">
            <a:spAutoFit/>
          </a:bodyPr>
          <a:lstStyle/>
          <a:p>
            <a:r>
              <a:rPr lang="en-US" sz="3200" b="1" dirty="0">
                <a:solidFill>
                  <a:srgbClr val="004D86"/>
                </a:solidFill>
                <a:latin typeface="Times New Roman" pitchFamily="18" charset="0"/>
                <a:cs typeface="Times New Roman" pitchFamily="18" charset="0"/>
              </a:rPr>
              <a:t>Snapshot Volumes</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14282" y="500042"/>
            <a:ext cx="8715436" cy="3077766"/>
          </a:xfrm>
          <a:prstGeom prst="rect">
            <a:avLst/>
          </a:prstGeom>
        </p:spPr>
        <p:txBody>
          <a:bodyPr wrap="square">
            <a:spAutoFit/>
          </a:bodyPr>
          <a:lstStyle/>
          <a:p>
            <a:endParaRPr lang="en-US" i="1" dirty="0"/>
          </a:p>
          <a:p>
            <a:r>
              <a:rPr lang="en-US" b="1" i="1" dirty="0"/>
              <a:t>.Physical Volume (</a:t>
            </a:r>
            <a:r>
              <a:rPr lang="en-US" b="1" i="1" dirty="0" err="1"/>
              <a:t>Pv</a:t>
            </a:r>
            <a:r>
              <a:rPr lang="en-US" b="1" i="1" dirty="0"/>
              <a:t>)</a:t>
            </a:r>
          </a:p>
          <a:p>
            <a:r>
              <a:rPr lang="en-US" dirty="0"/>
              <a:t>– The physical disk drive</a:t>
            </a:r>
            <a:endParaRPr lang="en-US" i="1" dirty="0"/>
          </a:p>
          <a:p>
            <a:pPr algn="r" rtl="1"/>
            <a:r>
              <a:rPr lang="fa-IR" sz="1600" dirty="0">
                <a:latin typeface="Tahoma" pitchFamily="34" charset="0"/>
                <a:cs typeface="Tahoma" pitchFamily="34" charset="0"/>
              </a:rPr>
              <a:t> مع</a:t>
            </a:r>
            <a:r>
              <a:rPr lang="ar-SA" sz="1600" dirty="0">
                <a:latin typeface="Tahoma" pitchFamily="34" charset="0"/>
                <a:cs typeface="Tahoma" pitchFamily="34" charset="0"/>
              </a:rPr>
              <a:t>مولا یک هاردیسک یا چیزی شبیه با آن</a:t>
            </a:r>
            <a:r>
              <a:rPr lang="fa-IR" sz="1600" dirty="0">
                <a:latin typeface="Tahoma" pitchFamily="34" charset="0"/>
                <a:cs typeface="Tahoma" pitchFamily="34" charset="0"/>
              </a:rPr>
              <a:t> </a:t>
            </a:r>
            <a:r>
              <a:rPr lang="ar-SA" sz="1600" dirty="0">
                <a:latin typeface="Tahoma" pitchFamily="34" charset="0"/>
                <a:cs typeface="Tahoma" pitchFamily="34" charset="0"/>
              </a:rPr>
              <a:t>( مثلا یک </a:t>
            </a:r>
            <a:r>
              <a:rPr lang="en-US" sz="1600" dirty="0">
                <a:latin typeface="Tahoma" pitchFamily="34" charset="0"/>
                <a:cs typeface="Tahoma" pitchFamily="34" charset="0"/>
              </a:rPr>
              <a:t>Raid Device</a:t>
            </a:r>
            <a:r>
              <a:rPr lang="ar-SA" sz="1600" dirty="0">
                <a:latin typeface="Tahoma" pitchFamily="34" charset="0"/>
                <a:cs typeface="Tahoma" pitchFamily="34" charset="0"/>
              </a:rPr>
              <a:t> )</a:t>
            </a:r>
            <a:r>
              <a:rPr lang="fa-IR" sz="1600" dirty="0">
                <a:latin typeface="Tahoma" pitchFamily="34" charset="0"/>
                <a:cs typeface="Tahoma" pitchFamily="34" charset="0"/>
              </a:rPr>
              <a:t>                 </a:t>
            </a:r>
          </a:p>
          <a:p>
            <a:endParaRPr lang="fa-IR" i="1" dirty="0"/>
          </a:p>
          <a:p>
            <a:endParaRPr lang="fa-IR" i="1" dirty="0"/>
          </a:p>
          <a:p>
            <a:endParaRPr lang="fa-IR" i="1" dirty="0"/>
          </a:p>
          <a:p>
            <a:r>
              <a:rPr lang="fa-IR" i="1" dirty="0"/>
              <a:t>.</a:t>
            </a:r>
            <a:r>
              <a:rPr lang="en-US" b="1" i="1" dirty="0"/>
              <a:t>Physical Extent</a:t>
            </a:r>
            <a:endParaRPr lang="fa-IR" b="1" i="1" dirty="0"/>
          </a:p>
          <a:p>
            <a:r>
              <a:rPr lang="en-US" dirty="0"/>
              <a:t>– </a:t>
            </a:r>
            <a:r>
              <a:rPr lang="en-US" dirty="0" err="1"/>
              <a:t>Partion</a:t>
            </a:r>
            <a:r>
              <a:rPr lang="en-US" dirty="0"/>
              <a:t> that is defined as a member</a:t>
            </a:r>
            <a:r>
              <a:rPr lang="fa-IR" dirty="0"/>
              <a:t> </a:t>
            </a:r>
            <a:r>
              <a:rPr lang="en-US" dirty="0"/>
              <a:t>of the Logical Volume Manager.</a:t>
            </a:r>
            <a:endParaRPr lang="fa-IR" dirty="0"/>
          </a:p>
          <a:p>
            <a:endParaRPr lang="fa-IR" dirty="0"/>
          </a:p>
          <a:p>
            <a:pPr algn="r" rtl="1"/>
            <a:r>
              <a:rPr lang="en-US" sz="1600" dirty="0"/>
              <a:t> </a:t>
            </a:r>
            <a:r>
              <a:rPr lang="ar-SA" sz="1600" dirty="0">
                <a:latin typeface="Tahoma" pitchFamily="34" charset="0"/>
                <a:cs typeface="Tahoma" pitchFamily="34" charset="0"/>
              </a:rPr>
              <a:t>هر </a:t>
            </a:r>
            <a:r>
              <a:rPr lang="en-US" sz="1600" dirty="0">
                <a:latin typeface="Tahoma" pitchFamily="34" charset="0"/>
                <a:cs typeface="Tahoma" pitchFamily="34" charset="0"/>
              </a:rPr>
              <a:t>PV </a:t>
            </a:r>
            <a:r>
              <a:rPr lang="ar-SA" sz="1600" dirty="0">
                <a:latin typeface="Tahoma" pitchFamily="34" charset="0"/>
                <a:cs typeface="Tahoma" pitchFamily="34" charset="0"/>
              </a:rPr>
              <a:t>به تکه های بزرگی از داده تقسیم می شود به نام </a:t>
            </a:r>
            <a:r>
              <a:rPr lang="en-US" sz="1600" dirty="0">
                <a:latin typeface="Tahoma" pitchFamily="34" charset="0"/>
                <a:cs typeface="Tahoma" pitchFamily="34" charset="0"/>
              </a:rPr>
              <a:t>PE </a:t>
            </a:r>
            <a:endParaRPr lang="en-US" dirty="0"/>
          </a:p>
        </p:txBody>
      </p:sp>
      <p:sp>
        <p:nvSpPr>
          <p:cNvPr id="5" name="Rectangle 4"/>
          <p:cNvSpPr/>
          <p:nvPr/>
        </p:nvSpPr>
        <p:spPr>
          <a:xfrm>
            <a:off x="214282" y="3643314"/>
            <a:ext cx="8715404" cy="2893100"/>
          </a:xfrm>
          <a:prstGeom prst="rect">
            <a:avLst/>
          </a:prstGeom>
        </p:spPr>
        <p:txBody>
          <a:bodyPr wrap="square">
            <a:spAutoFit/>
          </a:bodyPr>
          <a:lstStyle/>
          <a:p>
            <a:r>
              <a:rPr lang="en-US" b="1" i="1" dirty="0"/>
              <a:t>. Volume Group</a:t>
            </a:r>
            <a:endParaRPr lang="fa-IR" b="1" i="1" dirty="0"/>
          </a:p>
          <a:p>
            <a:endParaRPr lang="fa-IR" b="1" i="1" dirty="0"/>
          </a:p>
          <a:p>
            <a:r>
              <a:rPr lang="en-US" sz="1600" dirty="0"/>
              <a:t>– Unit described as one or more Physical</a:t>
            </a:r>
            <a:r>
              <a:rPr lang="fa-IR" sz="1600" dirty="0"/>
              <a:t>  </a:t>
            </a:r>
            <a:r>
              <a:rPr lang="en-US" sz="1600" dirty="0"/>
              <a:t>Extents grouped or “bundled” to</a:t>
            </a:r>
            <a:r>
              <a:rPr lang="fa-IR" sz="1600" dirty="0"/>
              <a:t> </a:t>
            </a:r>
            <a:r>
              <a:rPr lang="en-US" sz="1600" dirty="0"/>
              <a:t>create one volume </a:t>
            </a:r>
            <a:endParaRPr lang="fa-IR" sz="1600" dirty="0"/>
          </a:p>
          <a:p>
            <a:r>
              <a:rPr lang="en-US" sz="1600" dirty="0"/>
              <a:t>(see diagram)</a:t>
            </a:r>
            <a:endParaRPr lang="fa-IR" sz="1600" dirty="0"/>
          </a:p>
          <a:p>
            <a:endParaRPr lang="en-US" sz="1600" dirty="0"/>
          </a:p>
          <a:p>
            <a:r>
              <a:rPr lang="en-US" sz="1600" dirty="0"/>
              <a:t>– It is possible (even likely) that a Volume</a:t>
            </a:r>
            <a:r>
              <a:rPr lang="fa-IR" sz="1600" dirty="0"/>
              <a:t> </a:t>
            </a:r>
            <a:r>
              <a:rPr lang="en-US" sz="1600" dirty="0"/>
              <a:t>Group has Physical Extents from</a:t>
            </a:r>
            <a:r>
              <a:rPr lang="fa-IR" sz="1600" dirty="0"/>
              <a:t> </a:t>
            </a:r>
            <a:r>
              <a:rPr lang="en-US" sz="1600" dirty="0"/>
              <a:t>several hard </a:t>
            </a:r>
            <a:r>
              <a:rPr lang="fa-IR" sz="1600" dirty="0"/>
              <a:t> </a:t>
            </a:r>
            <a:r>
              <a:rPr lang="en-US" sz="1600" dirty="0"/>
              <a:t>drives.</a:t>
            </a:r>
            <a:endParaRPr lang="fa-IR" sz="1600" dirty="0"/>
          </a:p>
          <a:p>
            <a:pPr algn="just" rtl="1"/>
            <a:endParaRPr lang="fa-IR" sz="1600" dirty="0">
              <a:latin typeface="Tahoma" pitchFamily="34" charset="0"/>
              <a:cs typeface="Tahoma" pitchFamily="34" charset="0"/>
            </a:endParaRPr>
          </a:p>
          <a:p>
            <a:pPr algn="just" rtl="1"/>
            <a:r>
              <a:rPr lang="en-US" sz="1600" dirty="0">
                <a:latin typeface="Tahoma" pitchFamily="34" charset="0"/>
                <a:cs typeface="Tahoma" pitchFamily="34" charset="0"/>
              </a:rPr>
              <a:t>VG </a:t>
            </a:r>
            <a:r>
              <a:rPr lang="ar-SA" sz="1600" dirty="0">
                <a:latin typeface="Tahoma" pitchFamily="34" charset="0"/>
                <a:cs typeface="Tahoma" pitchFamily="34" charset="0"/>
              </a:rPr>
              <a:t>بالاترین سطح ظاهری است که به وسیله </a:t>
            </a:r>
            <a:r>
              <a:rPr lang="en-US" sz="1600" dirty="0">
                <a:latin typeface="Tahoma" pitchFamily="34" charset="0"/>
                <a:cs typeface="Tahoma" pitchFamily="34" charset="0"/>
              </a:rPr>
              <a:t>LVM </a:t>
            </a:r>
            <a:r>
              <a:rPr lang="ar-SA" sz="1600" dirty="0">
                <a:latin typeface="Tahoma" pitchFamily="34" charset="0"/>
                <a:cs typeface="Tahoma" pitchFamily="34" charset="0"/>
              </a:rPr>
              <a:t>استفاده می شود. </a:t>
            </a:r>
            <a:r>
              <a:rPr lang="en-US" sz="1600" dirty="0">
                <a:latin typeface="Tahoma" pitchFamily="34" charset="0"/>
                <a:cs typeface="Tahoma" pitchFamily="34" charset="0"/>
              </a:rPr>
              <a:t>VG </a:t>
            </a:r>
            <a:r>
              <a:rPr lang="ar-SA" sz="1600" dirty="0">
                <a:latin typeface="Tahoma" pitchFamily="34" charset="0"/>
                <a:cs typeface="Tahoma" pitchFamily="34" charset="0"/>
              </a:rPr>
              <a:t>مجموعه ای از </a:t>
            </a:r>
            <a:r>
              <a:rPr lang="en-US" sz="1600" dirty="0">
                <a:latin typeface="Tahoma" pitchFamily="34" charset="0"/>
                <a:cs typeface="Tahoma" pitchFamily="34" charset="0"/>
              </a:rPr>
              <a:t>LV </a:t>
            </a:r>
            <a:r>
              <a:rPr lang="ar-SA" sz="1600" dirty="0">
                <a:latin typeface="Tahoma" pitchFamily="34" charset="0"/>
                <a:cs typeface="Tahoma" pitchFamily="34" charset="0"/>
              </a:rPr>
              <a:t>ها و </a:t>
            </a:r>
            <a:r>
              <a:rPr lang="en-US" sz="1600" dirty="0">
                <a:latin typeface="Tahoma" pitchFamily="34" charset="0"/>
                <a:cs typeface="Tahoma" pitchFamily="34" charset="0"/>
              </a:rPr>
              <a:t>PV </a:t>
            </a:r>
            <a:r>
              <a:rPr lang="ar-SA" sz="1600" dirty="0">
                <a:latin typeface="Tahoma" pitchFamily="34" charset="0"/>
                <a:cs typeface="Tahoma" pitchFamily="34" charset="0"/>
              </a:rPr>
              <a:t>ها را در یک واحد مدیریتی جمع می کند. </a:t>
            </a:r>
            <a:endParaRPr lang="en-US" sz="1600" dirty="0">
              <a:latin typeface="Tahoma" pitchFamily="34" charset="0"/>
              <a:cs typeface="Tahoma" pitchFamily="34" charset="0"/>
            </a:endParaRPr>
          </a:p>
          <a:p>
            <a:pPr algn="just" rtl="1"/>
            <a:r>
              <a:rPr lang="ar-SA" sz="1600" dirty="0">
                <a:latin typeface="Tahoma" pitchFamily="34" charset="0"/>
                <a:cs typeface="Tahoma" pitchFamily="34" charset="0"/>
              </a:rPr>
              <a:t> </a:t>
            </a:r>
            <a:endParaRPr lang="en-US" sz="1600" dirty="0">
              <a:latin typeface="Tahoma" pitchFamily="34" charset="0"/>
              <a:cs typeface="Tahoma" pitchFamily="34" charset="0"/>
            </a:endParaRPr>
          </a:p>
          <a:p>
            <a:pPr algn="ctr" rtl="1"/>
            <a:endParaRPr lang="en-US" dirty="0"/>
          </a:p>
        </p:txBody>
      </p:sp>
      <p:sp>
        <p:nvSpPr>
          <p:cNvPr id="6" name="Rectangle 5"/>
          <p:cNvSpPr/>
          <p:nvPr/>
        </p:nvSpPr>
        <p:spPr>
          <a:xfrm>
            <a:off x="3643306" y="0"/>
            <a:ext cx="2499980" cy="707886"/>
          </a:xfrm>
          <a:prstGeom prst="rect">
            <a:avLst/>
          </a:prstGeom>
        </p:spPr>
        <p:txBody>
          <a:bodyPr wrap="none">
            <a:spAutoFit/>
          </a:bodyPr>
          <a:lstStyle/>
          <a:p>
            <a:pPr algn="ctr"/>
            <a:r>
              <a:rPr lang="en-US" sz="4000" b="1" u="sng" dirty="0"/>
              <a:t>LVM Terms</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357158" y="285728"/>
            <a:ext cx="8786842" cy="2308324"/>
          </a:xfrm>
          <a:prstGeom prst="rect">
            <a:avLst/>
          </a:prstGeom>
        </p:spPr>
        <p:txBody>
          <a:bodyPr wrap="square">
            <a:spAutoFit/>
          </a:bodyPr>
          <a:lstStyle/>
          <a:p>
            <a:pPr algn="ctr"/>
            <a:r>
              <a:rPr lang="en-US" b="1" i="1" dirty="0"/>
              <a:t>. Logical Volume</a:t>
            </a:r>
          </a:p>
          <a:p>
            <a:pPr algn="ctr"/>
            <a:r>
              <a:rPr lang="en-US" dirty="0"/>
              <a:t>– Logical unit that is “</a:t>
            </a:r>
            <a:r>
              <a:rPr lang="en-US" dirty="0" err="1"/>
              <a:t>usabale</a:t>
            </a:r>
            <a:r>
              <a:rPr lang="en-US" dirty="0"/>
              <a:t>” by the</a:t>
            </a:r>
            <a:r>
              <a:rPr lang="fa-IR" dirty="0"/>
              <a:t> </a:t>
            </a:r>
            <a:r>
              <a:rPr lang="en-US" dirty="0"/>
              <a:t>Administrator. The logical Volume</a:t>
            </a:r>
            <a:r>
              <a:rPr lang="fa-IR" dirty="0"/>
              <a:t> </a:t>
            </a:r>
            <a:r>
              <a:rPr lang="en-US" dirty="0"/>
              <a:t>can have a </a:t>
            </a:r>
            <a:r>
              <a:rPr lang="en-US" dirty="0" err="1"/>
              <a:t>filesystem</a:t>
            </a:r>
            <a:r>
              <a:rPr lang="en-US" dirty="0"/>
              <a:t> placed on it and</a:t>
            </a:r>
          </a:p>
          <a:p>
            <a:pPr algn="ctr"/>
            <a:r>
              <a:rPr lang="en-US" dirty="0"/>
              <a:t>mounted for use:</a:t>
            </a:r>
          </a:p>
          <a:p>
            <a:pPr algn="ctr"/>
            <a:endParaRPr lang="en-US" dirty="0"/>
          </a:p>
          <a:p>
            <a:pPr algn="ctr"/>
            <a:r>
              <a:rPr lang="en-US" dirty="0"/>
              <a:t>mkfs.xfs  /dev/fill/in/path/</a:t>
            </a:r>
            <a:r>
              <a:rPr lang="en-US" dirty="0" err="1"/>
              <a:t>usr</a:t>
            </a:r>
            <a:r>
              <a:rPr lang="en-US" dirty="0"/>
              <a:t>   ;   Mount   /dev/fill/in/in/path/</a:t>
            </a:r>
            <a:r>
              <a:rPr lang="en-US" dirty="0" err="1"/>
              <a:t>usr</a:t>
            </a:r>
            <a:r>
              <a:rPr lang="en-US" dirty="0"/>
              <a:t> /</a:t>
            </a:r>
            <a:r>
              <a:rPr lang="en-US" dirty="0" err="1"/>
              <a:t>usr</a:t>
            </a:r>
            <a:endParaRPr lang="fa-IR" dirty="0"/>
          </a:p>
          <a:p>
            <a:pPr algn="ctr"/>
            <a:endParaRPr lang="en-US" dirty="0"/>
          </a:p>
          <a:p>
            <a:pPr algn="ctr"/>
            <a:endParaRPr lang="en-US" dirty="0"/>
          </a:p>
        </p:txBody>
      </p:sp>
      <p:pic>
        <p:nvPicPr>
          <p:cNvPr id="8" name="Picture 5"/>
          <p:cNvPicPr>
            <a:picLocks noChangeAspect="1" noChangeArrowheads="1"/>
          </p:cNvPicPr>
          <p:nvPr/>
        </p:nvPicPr>
        <p:blipFill>
          <a:blip r:embed="rId3"/>
          <a:srcRect/>
          <a:stretch>
            <a:fillRect/>
          </a:stretch>
        </p:blipFill>
        <p:spPr bwMode="auto">
          <a:xfrm>
            <a:off x="928662" y="2257425"/>
            <a:ext cx="6840537" cy="46005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715140" y="1142984"/>
            <a:ext cx="2252663" cy="396875"/>
          </a:xfrm>
          <a:prstGeom prst="rect">
            <a:avLst/>
          </a:prstGeom>
          <a:noFill/>
          <a:ln w="9525">
            <a:noFill/>
            <a:miter lim="800000"/>
            <a:headEnd/>
            <a:tailEnd/>
          </a:ln>
        </p:spPr>
        <p:txBody>
          <a:bodyPr>
            <a:spAutoFit/>
          </a:bodyPr>
          <a:lstStyle/>
          <a:p>
            <a:r>
              <a:rPr lang="ar-SA" sz="2000" b="1" dirty="0">
                <a:latin typeface="Tahoma" pitchFamily="34" charset="0"/>
                <a:cs typeface="Tahoma" pitchFamily="34" charset="0"/>
              </a:rPr>
              <a:t>ساختمان </a:t>
            </a:r>
            <a:r>
              <a:rPr lang="en-US" sz="2000" b="1" dirty="0">
                <a:latin typeface="Tahoma" pitchFamily="34" charset="0"/>
                <a:cs typeface="Tahoma" pitchFamily="34" charset="0"/>
              </a:rPr>
              <a:t>LVM</a:t>
            </a:r>
            <a:r>
              <a:rPr lang="ar-SA" sz="2000" b="1" dirty="0">
                <a:latin typeface="Tahoma" pitchFamily="34" charset="0"/>
                <a:cs typeface="Tahoma" pitchFamily="34" charset="0"/>
              </a:rPr>
              <a:t> </a:t>
            </a:r>
            <a:endParaRPr lang="en-US" sz="2000" b="1" dirty="0">
              <a:latin typeface="Tahoma" pitchFamily="34" charset="0"/>
              <a:cs typeface="Tahoma" pitchFamily="34" charset="0"/>
            </a:endParaRPr>
          </a:p>
        </p:txBody>
      </p:sp>
      <p:pic>
        <p:nvPicPr>
          <p:cNvPr id="3" name="Picture 5"/>
          <p:cNvPicPr>
            <a:picLocks noChangeAspect="1" noChangeArrowheads="1"/>
          </p:cNvPicPr>
          <p:nvPr/>
        </p:nvPicPr>
        <p:blipFill>
          <a:blip r:embed="rId3"/>
          <a:srcRect/>
          <a:stretch>
            <a:fillRect/>
          </a:stretch>
        </p:blipFill>
        <p:spPr bwMode="auto">
          <a:xfrm>
            <a:off x="857224" y="1071546"/>
            <a:ext cx="5643602" cy="55083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0" y="857232"/>
            <a:ext cx="5643570" cy="5962650"/>
          </a:xfrm>
          <a:prstGeom prst="rect">
            <a:avLst/>
          </a:prstGeom>
          <a:noFill/>
          <a:ln w="9525">
            <a:noFill/>
            <a:miter lim="800000"/>
            <a:headEnd/>
            <a:tailEnd/>
          </a:ln>
          <a:effectLst/>
        </p:spPr>
      </p:pic>
      <p:sp>
        <p:nvSpPr>
          <p:cNvPr id="5" name="Text Box 3"/>
          <p:cNvSpPr txBox="1">
            <a:spLocks noChangeArrowheads="1"/>
          </p:cNvSpPr>
          <p:nvPr/>
        </p:nvSpPr>
        <p:spPr bwMode="auto">
          <a:xfrm>
            <a:off x="3357554" y="214290"/>
            <a:ext cx="2252663" cy="396875"/>
          </a:xfrm>
          <a:prstGeom prst="rect">
            <a:avLst/>
          </a:prstGeom>
          <a:noFill/>
          <a:ln w="9525">
            <a:noFill/>
            <a:miter lim="800000"/>
            <a:headEnd/>
            <a:tailEnd/>
          </a:ln>
        </p:spPr>
        <p:txBody>
          <a:bodyPr>
            <a:spAutoFit/>
          </a:bodyPr>
          <a:lstStyle/>
          <a:p>
            <a:r>
              <a:rPr lang="ar-SA" sz="2000" b="1" dirty="0">
                <a:latin typeface="Tahoma" pitchFamily="34" charset="0"/>
                <a:cs typeface="Tahoma" pitchFamily="34" charset="0"/>
              </a:rPr>
              <a:t>ساختمان </a:t>
            </a:r>
            <a:r>
              <a:rPr lang="en-US" sz="2000" b="1" dirty="0">
                <a:latin typeface="Tahoma" pitchFamily="34" charset="0"/>
                <a:cs typeface="Tahoma" pitchFamily="34" charset="0"/>
              </a:rPr>
              <a:t>LVM</a:t>
            </a:r>
            <a:r>
              <a:rPr lang="ar-SA" sz="2000" b="1" dirty="0">
                <a:latin typeface="Tahoma" pitchFamily="34" charset="0"/>
                <a:cs typeface="Tahoma" pitchFamily="34" charset="0"/>
              </a:rPr>
              <a:t> </a:t>
            </a:r>
            <a:endParaRPr lang="en-US" sz="2000" b="1" dirty="0">
              <a:latin typeface="Tahoma" pitchFamily="34" charset="0"/>
              <a:cs typeface="Tahoma" pitchFamily="34" charset="0"/>
            </a:endParaRPr>
          </a:p>
        </p:txBody>
      </p:sp>
      <p:pic>
        <p:nvPicPr>
          <p:cNvPr id="6" name="Picture 5"/>
          <p:cNvPicPr>
            <a:picLocks noChangeAspect="1" noChangeArrowheads="1"/>
          </p:cNvPicPr>
          <p:nvPr/>
        </p:nvPicPr>
        <p:blipFill>
          <a:blip r:embed="rId5"/>
          <a:srcRect/>
          <a:stretch>
            <a:fillRect/>
          </a:stretch>
        </p:blipFill>
        <p:spPr bwMode="auto">
          <a:xfrm>
            <a:off x="5072066" y="857232"/>
            <a:ext cx="4071934" cy="6000768"/>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85750" y="1296988"/>
            <a:ext cx="8715375" cy="2308225"/>
          </a:xfrm>
          <a:prstGeom prst="rect">
            <a:avLst/>
          </a:prstGeom>
          <a:noFill/>
          <a:ln w="9525">
            <a:noFill/>
            <a:miter lim="800000"/>
            <a:headEnd/>
            <a:tailEnd/>
          </a:ln>
        </p:spPr>
        <p:txBody>
          <a:bodyPr>
            <a:spAutoFit/>
          </a:bodyPr>
          <a:lstStyle/>
          <a:p>
            <a:pPr algn="ctr" rtl="1"/>
            <a:r>
              <a:rPr lang="ar-SA" b="1" dirty="0">
                <a:latin typeface="Tahoma" pitchFamily="34" charset="0"/>
                <a:cs typeface="Tahoma" pitchFamily="34" charset="0"/>
              </a:rPr>
              <a:t>ارتباط این تعاریف با هم</a:t>
            </a:r>
            <a:r>
              <a:rPr lang="ar-SA" dirty="0">
                <a:latin typeface="Tahoma" pitchFamily="34" charset="0"/>
                <a:cs typeface="Tahoma" pitchFamily="34" charset="0"/>
              </a:rPr>
              <a:t> </a:t>
            </a:r>
            <a:endParaRPr lang="en-US" dirty="0">
              <a:latin typeface="Tahoma" pitchFamily="34" charset="0"/>
              <a:cs typeface="Tahoma" pitchFamily="34" charset="0"/>
            </a:endParaRPr>
          </a:p>
          <a:p>
            <a:pPr algn="ctr" rtl="1"/>
            <a:endParaRPr lang="en-US" dirty="0">
              <a:latin typeface="Tahoma" pitchFamily="34" charset="0"/>
              <a:cs typeface="Tahoma" pitchFamily="34" charset="0"/>
            </a:endParaRPr>
          </a:p>
          <a:p>
            <a:pPr algn="ctr" rtl="1"/>
            <a:r>
              <a:rPr lang="ar-SA" dirty="0">
                <a:latin typeface="Tahoma" pitchFamily="34" charset="0"/>
                <a:cs typeface="Tahoma" pitchFamily="34" charset="0"/>
              </a:rPr>
              <a:t>فرض یک </a:t>
            </a:r>
            <a:r>
              <a:rPr lang="en-US" dirty="0">
                <a:latin typeface="Tahoma" pitchFamily="34" charset="0"/>
                <a:cs typeface="Tahoma" pitchFamily="34" charset="0"/>
              </a:rPr>
              <a:t>VG </a:t>
            </a:r>
            <a:r>
              <a:rPr lang="ar-SA" dirty="0">
                <a:latin typeface="Tahoma" pitchFamily="34" charset="0"/>
                <a:cs typeface="Tahoma" pitchFamily="34" charset="0"/>
              </a:rPr>
              <a:t>داریم که نام آن را </a:t>
            </a:r>
            <a:r>
              <a:rPr lang="en-US" dirty="0">
                <a:latin typeface="Tahoma" pitchFamily="34" charset="0"/>
                <a:cs typeface="Tahoma" pitchFamily="34" charset="0"/>
              </a:rPr>
              <a:t>VG1 </a:t>
            </a:r>
            <a:r>
              <a:rPr lang="ar-SA" dirty="0">
                <a:latin typeface="Tahoma" pitchFamily="34" charset="0"/>
                <a:cs typeface="Tahoma" pitchFamily="34" charset="0"/>
              </a:rPr>
              <a:t>می گذاریم. در این </a:t>
            </a:r>
            <a:r>
              <a:rPr lang="en-US" dirty="0">
                <a:latin typeface="Tahoma" pitchFamily="34" charset="0"/>
                <a:cs typeface="Tahoma" pitchFamily="34" charset="0"/>
              </a:rPr>
              <a:t>VG </a:t>
            </a:r>
            <a:r>
              <a:rPr lang="ar-SA" dirty="0">
                <a:latin typeface="Tahoma" pitchFamily="34" charset="0"/>
                <a:cs typeface="Tahoma" pitchFamily="34" charset="0"/>
              </a:rPr>
              <a:t>دو پارتیشن </a:t>
            </a:r>
            <a:r>
              <a:rPr lang="en-US" dirty="0">
                <a:latin typeface="Tahoma" pitchFamily="34" charset="0"/>
                <a:cs typeface="Tahoma" pitchFamily="34" charset="0"/>
              </a:rPr>
              <a:t>hda1 </a:t>
            </a:r>
            <a:r>
              <a:rPr lang="ar-SA" dirty="0">
                <a:latin typeface="Tahoma" pitchFamily="34" charset="0"/>
                <a:cs typeface="Tahoma" pitchFamily="34" charset="0"/>
              </a:rPr>
              <a:t>و </a:t>
            </a:r>
            <a:r>
              <a:rPr lang="en-US" dirty="0">
                <a:latin typeface="Tahoma" pitchFamily="34" charset="0"/>
                <a:cs typeface="Tahoma" pitchFamily="34" charset="0"/>
              </a:rPr>
              <a:t>hdb1 </a:t>
            </a:r>
            <a:r>
              <a:rPr lang="ar-SA" dirty="0">
                <a:latin typeface="Tahoma" pitchFamily="34" charset="0"/>
                <a:cs typeface="Tahoma" pitchFamily="34" charset="0"/>
              </a:rPr>
              <a:t>را که یکی 80</a:t>
            </a:r>
            <a:r>
              <a:rPr lang="en-US" dirty="0">
                <a:latin typeface="Tahoma" pitchFamily="34" charset="0"/>
                <a:cs typeface="Tahoma" pitchFamily="34" charset="0"/>
              </a:rPr>
              <a:t>GB </a:t>
            </a:r>
            <a:r>
              <a:rPr lang="ar-SA" dirty="0">
                <a:latin typeface="Tahoma" pitchFamily="34" charset="0"/>
                <a:cs typeface="Tahoma" pitchFamily="34" charset="0"/>
              </a:rPr>
              <a:t>و دیگری 60 </a:t>
            </a:r>
            <a:r>
              <a:rPr lang="en-US" dirty="0">
                <a:latin typeface="Tahoma" pitchFamily="34" charset="0"/>
                <a:cs typeface="Tahoma" pitchFamily="34" charset="0"/>
              </a:rPr>
              <a:t>GB </a:t>
            </a:r>
            <a:r>
              <a:rPr lang="ar-SA" dirty="0">
                <a:latin typeface="Tahoma" pitchFamily="34" charset="0"/>
                <a:cs typeface="Tahoma" pitchFamily="34" charset="0"/>
              </a:rPr>
              <a:t>است٬ و </a:t>
            </a:r>
            <a:r>
              <a:rPr lang="en-US" dirty="0">
                <a:latin typeface="Tahoma" pitchFamily="34" charset="0"/>
                <a:cs typeface="Tahoma" pitchFamily="34" charset="0"/>
              </a:rPr>
              <a:t>PV </a:t>
            </a:r>
            <a:r>
              <a:rPr lang="ar-SA" dirty="0">
                <a:latin typeface="Tahoma" pitchFamily="34" charset="0"/>
                <a:cs typeface="Tahoma" pitchFamily="34" charset="0"/>
              </a:rPr>
              <a:t>های ما هستند اضافه می کنیم. اکنون یک فضای یک پارچه </a:t>
            </a:r>
            <a:r>
              <a:rPr lang="fa-IR" dirty="0">
                <a:latin typeface="Tahoma" pitchFamily="34" charset="0"/>
                <a:cs typeface="Tahoma" pitchFamily="34" charset="0"/>
              </a:rPr>
              <a:t>۱۴۰</a:t>
            </a:r>
            <a:r>
              <a:rPr lang="ar-SA" dirty="0">
                <a:latin typeface="Tahoma" pitchFamily="34" charset="0"/>
                <a:cs typeface="Tahoma" pitchFamily="34" charset="0"/>
              </a:rPr>
              <a:t> گیگابایتی داریم که می توانیم به </a:t>
            </a:r>
            <a:r>
              <a:rPr lang="en-US" dirty="0">
                <a:latin typeface="Tahoma" pitchFamily="34" charset="0"/>
                <a:cs typeface="Tahoma" pitchFamily="34" charset="0"/>
              </a:rPr>
              <a:t>LV </a:t>
            </a:r>
            <a:r>
              <a:rPr lang="ar-SA" dirty="0">
                <a:latin typeface="Tahoma" pitchFamily="34" charset="0"/>
                <a:cs typeface="Tahoma" pitchFamily="34" charset="0"/>
              </a:rPr>
              <a:t>های با حجم دلخواه خود تقسیم کنیم. اندازه این </a:t>
            </a:r>
            <a:r>
              <a:rPr lang="en-US" dirty="0">
                <a:latin typeface="Tahoma" pitchFamily="34" charset="0"/>
                <a:cs typeface="Tahoma" pitchFamily="34" charset="0"/>
              </a:rPr>
              <a:t>LV </a:t>
            </a:r>
            <a:r>
              <a:rPr lang="ar-SA" dirty="0">
                <a:latin typeface="Tahoma" pitchFamily="34" charset="0"/>
                <a:cs typeface="Tahoma" pitchFamily="34" charset="0"/>
              </a:rPr>
              <a:t>ها را در آینده نیز می توانید تغییر دهید. هر </a:t>
            </a:r>
            <a:r>
              <a:rPr lang="en-US" dirty="0">
                <a:latin typeface="Tahoma" pitchFamily="34" charset="0"/>
                <a:cs typeface="Tahoma" pitchFamily="34" charset="0"/>
              </a:rPr>
              <a:t>LE </a:t>
            </a:r>
            <a:r>
              <a:rPr lang="ar-SA" dirty="0">
                <a:latin typeface="Tahoma" pitchFamily="34" charset="0"/>
                <a:cs typeface="Tahoma" pitchFamily="34" charset="0"/>
              </a:rPr>
              <a:t>نیز توسط یک </a:t>
            </a:r>
            <a:r>
              <a:rPr lang="en-US" dirty="0" err="1">
                <a:latin typeface="Tahoma" pitchFamily="34" charset="0"/>
                <a:cs typeface="Tahoma" pitchFamily="34" charset="0"/>
              </a:rPr>
              <a:t>mapper</a:t>
            </a:r>
            <a:r>
              <a:rPr lang="en-US" dirty="0">
                <a:latin typeface="Tahoma" pitchFamily="34" charset="0"/>
                <a:cs typeface="Tahoma" pitchFamily="34" charset="0"/>
              </a:rPr>
              <a:t> </a:t>
            </a:r>
            <a:r>
              <a:rPr lang="ar-SA" dirty="0">
                <a:latin typeface="Tahoma" pitchFamily="34" charset="0"/>
                <a:cs typeface="Tahoma" pitchFamily="34" charset="0"/>
              </a:rPr>
              <a:t>بر روی یک </a:t>
            </a:r>
            <a:r>
              <a:rPr lang="en-US" dirty="0">
                <a:latin typeface="Tahoma" pitchFamily="34" charset="0"/>
                <a:cs typeface="Tahoma" pitchFamily="34" charset="0"/>
              </a:rPr>
              <a:t>PE </a:t>
            </a:r>
            <a:r>
              <a:rPr lang="ar-SA" dirty="0">
                <a:latin typeface="Tahoma" pitchFamily="34" charset="0"/>
                <a:cs typeface="Tahoma" pitchFamily="34" charset="0"/>
              </a:rPr>
              <a:t>به صورت خطی یا تصادفی نگاشت می شود. </a:t>
            </a:r>
            <a:endParaRPr lang="en-US" dirty="0">
              <a:latin typeface="Tahoma" pitchFamily="34" charset="0"/>
              <a:cs typeface="Tahoma" pitchFamily="34" charset="0"/>
            </a:endParaRPr>
          </a:p>
          <a:p>
            <a:pPr algn="ctr" rtl="1"/>
            <a:endParaRPr lang="en-US" dirty="0">
              <a:latin typeface="Tahoma" pitchFamily="34" charset="0"/>
              <a:cs typeface="Tahoma" pitchFamily="34"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285750" y="1296988"/>
            <a:ext cx="8715375" cy="2308225"/>
          </a:xfrm>
          <a:prstGeom prst="rect">
            <a:avLst/>
          </a:prstGeom>
          <a:noFill/>
          <a:ln w="9525">
            <a:noFill/>
            <a:miter lim="800000"/>
            <a:headEnd/>
            <a:tailEnd/>
          </a:ln>
        </p:spPr>
        <p:txBody>
          <a:bodyPr>
            <a:spAutoFit/>
          </a:bodyPr>
          <a:lstStyle/>
          <a:p>
            <a:pPr algn="r"/>
            <a:r>
              <a:rPr lang="ar-SA" b="1" dirty="0">
                <a:latin typeface="Tahoma" pitchFamily="34" charset="0"/>
                <a:cs typeface="Tahoma" pitchFamily="34" charset="0"/>
              </a:rPr>
              <a:t>ارتباط این تعاریف با هم</a:t>
            </a:r>
            <a:r>
              <a:rPr lang="ar-SA" dirty="0">
                <a:latin typeface="Tahoma" pitchFamily="34" charset="0"/>
                <a:cs typeface="Tahoma" pitchFamily="34" charset="0"/>
              </a:rPr>
              <a:t> </a:t>
            </a:r>
            <a:endParaRPr lang="en-US" dirty="0">
              <a:latin typeface="Tahoma" pitchFamily="34" charset="0"/>
              <a:cs typeface="Tahoma" pitchFamily="34" charset="0"/>
            </a:endParaRPr>
          </a:p>
          <a:p>
            <a:pPr algn="r"/>
            <a:endParaRPr lang="en-US" dirty="0">
              <a:latin typeface="Tahoma" pitchFamily="34" charset="0"/>
              <a:cs typeface="Tahoma" pitchFamily="34" charset="0"/>
            </a:endParaRPr>
          </a:p>
          <a:p>
            <a:pPr algn="r"/>
            <a:r>
              <a:rPr lang="ar-SA" dirty="0">
                <a:latin typeface="Tahoma" pitchFamily="34" charset="0"/>
                <a:cs typeface="Tahoma" pitchFamily="34" charset="0"/>
              </a:rPr>
              <a:t>فرض یک </a:t>
            </a:r>
            <a:r>
              <a:rPr lang="en-US" dirty="0">
                <a:latin typeface="Tahoma" pitchFamily="34" charset="0"/>
                <a:cs typeface="Tahoma" pitchFamily="34" charset="0"/>
              </a:rPr>
              <a:t>VG </a:t>
            </a:r>
            <a:r>
              <a:rPr lang="ar-SA" dirty="0">
                <a:latin typeface="Tahoma" pitchFamily="34" charset="0"/>
                <a:cs typeface="Tahoma" pitchFamily="34" charset="0"/>
              </a:rPr>
              <a:t>داریم که نام آن را </a:t>
            </a:r>
            <a:r>
              <a:rPr lang="en-US" dirty="0">
                <a:latin typeface="Tahoma" pitchFamily="34" charset="0"/>
                <a:cs typeface="Tahoma" pitchFamily="34" charset="0"/>
              </a:rPr>
              <a:t>VG1 </a:t>
            </a:r>
            <a:r>
              <a:rPr lang="ar-SA" dirty="0">
                <a:latin typeface="Tahoma" pitchFamily="34" charset="0"/>
                <a:cs typeface="Tahoma" pitchFamily="34" charset="0"/>
              </a:rPr>
              <a:t>می گذاریم. در این </a:t>
            </a:r>
            <a:r>
              <a:rPr lang="en-US" dirty="0">
                <a:latin typeface="Tahoma" pitchFamily="34" charset="0"/>
                <a:cs typeface="Tahoma" pitchFamily="34" charset="0"/>
              </a:rPr>
              <a:t>VG </a:t>
            </a:r>
            <a:r>
              <a:rPr lang="ar-SA" dirty="0">
                <a:latin typeface="Tahoma" pitchFamily="34" charset="0"/>
                <a:cs typeface="Tahoma" pitchFamily="34" charset="0"/>
              </a:rPr>
              <a:t>دو پارتیشن </a:t>
            </a:r>
            <a:r>
              <a:rPr lang="en-US" dirty="0">
                <a:latin typeface="Tahoma" pitchFamily="34" charset="0"/>
                <a:cs typeface="Tahoma" pitchFamily="34" charset="0"/>
              </a:rPr>
              <a:t>hda1 </a:t>
            </a:r>
            <a:r>
              <a:rPr lang="ar-SA" dirty="0">
                <a:latin typeface="Tahoma" pitchFamily="34" charset="0"/>
                <a:cs typeface="Tahoma" pitchFamily="34" charset="0"/>
              </a:rPr>
              <a:t>و </a:t>
            </a:r>
            <a:r>
              <a:rPr lang="en-US" dirty="0">
                <a:latin typeface="Tahoma" pitchFamily="34" charset="0"/>
                <a:cs typeface="Tahoma" pitchFamily="34" charset="0"/>
              </a:rPr>
              <a:t>hdb1 </a:t>
            </a:r>
            <a:r>
              <a:rPr lang="ar-SA" dirty="0">
                <a:latin typeface="Tahoma" pitchFamily="34" charset="0"/>
                <a:cs typeface="Tahoma" pitchFamily="34" charset="0"/>
              </a:rPr>
              <a:t>را که یکی 80</a:t>
            </a:r>
            <a:r>
              <a:rPr lang="en-US" dirty="0">
                <a:latin typeface="Tahoma" pitchFamily="34" charset="0"/>
                <a:cs typeface="Tahoma" pitchFamily="34" charset="0"/>
              </a:rPr>
              <a:t>GB </a:t>
            </a:r>
            <a:r>
              <a:rPr lang="ar-SA" dirty="0">
                <a:latin typeface="Tahoma" pitchFamily="34" charset="0"/>
                <a:cs typeface="Tahoma" pitchFamily="34" charset="0"/>
              </a:rPr>
              <a:t>و دیگری 60 </a:t>
            </a:r>
            <a:r>
              <a:rPr lang="en-US" dirty="0">
                <a:latin typeface="Tahoma" pitchFamily="34" charset="0"/>
                <a:cs typeface="Tahoma" pitchFamily="34" charset="0"/>
              </a:rPr>
              <a:t>GB </a:t>
            </a:r>
            <a:r>
              <a:rPr lang="ar-SA" dirty="0">
                <a:latin typeface="Tahoma" pitchFamily="34" charset="0"/>
                <a:cs typeface="Tahoma" pitchFamily="34" charset="0"/>
              </a:rPr>
              <a:t>است٬ و </a:t>
            </a:r>
            <a:r>
              <a:rPr lang="en-US" dirty="0">
                <a:latin typeface="Tahoma" pitchFamily="34" charset="0"/>
                <a:cs typeface="Tahoma" pitchFamily="34" charset="0"/>
              </a:rPr>
              <a:t>PV </a:t>
            </a:r>
            <a:r>
              <a:rPr lang="ar-SA" dirty="0">
                <a:latin typeface="Tahoma" pitchFamily="34" charset="0"/>
                <a:cs typeface="Tahoma" pitchFamily="34" charset="0"/>
              </a:rPr>
              <a:t>های ما هستند اضافه می کنیم. اکنون یک فضای یک پارچه </a:t>
            </a:r>
            <a:r>
              <a:rPr lang="fa-IR" dirty="0">
                <a:latin typeface="Tahoma" pitchFamily="34" charset="0"/>
                <a:cs typeface="Tahoma" pitchFamily="34" charset="0"/>
              </a:rPr>
              <a:t>۱۴۰</a:t>
            </a:r>
            <a:r>
              <a:rPr lang="ar-SA" dirty="0">
                <a:latin typeface="Tahoma" pitchFamily="34" charset="0"/>
                <a:cs typeface="Tahoma" pitchFamily="34" charset="0"/>
              </a:rPr>
              <a:t> گیگابایتی داریم که می توانیم به </a:t>
            </a:r>
            <a:r>
              <a:rPr lang="en-US" dirty="0">
                <a:latin typeface="Tahoma" pitchFamily="34" charset="0"/>
                <a:cs typeface="Tahoma" pitchFamily="34" charset="0"/>
              </a:rPr>
              <a:t>LV </a:t>
            </a:r>
            <a:r>
              <a:rPr lang="ar-SA" dirty="0">
                <a:latin typeface="Tahoma" pitchFamily="34" charset="0"/>
                <a:cs typeface="Tahoma" pitchFamily="34" charset="0"/>
              </a:rPr>
              <a:t>های با حجم دلخواه خود تقسیم کنیم. اندازه این </a:t>
            </a:r>
            <a:r>
              <a:rPr lang="en-US" dirty="0">
                <a:latin typeface="Tahoma" pitchFamily="34" charset="0"/>
                <a:cs typeface="Tahoma" pitchFamily="34" charset="0"/>
              </a:rPr>
              <a:t>LV </a:t>
            </a:r>
            <a:r>
              <a:rPr lang="ar-SA" dirty="0">
                <a:latin typeface="Tahoma" pitchFamily="34" charset="0"/>
                <a:cs typeface="Tahoma" pitchFamily="34" charset="0"/>
              </a:rPr>
              <a:t>ها را در آینده نیز می توانید تغییر دهید. هر </a:t>
            </a:r>
            <a:r>
              <a:rPr lang="en-US" dirty="0">
                <a:latin typeface="Tahoma" pitchFamily="34" charset="0"/>
                <a:cs typeface="Tahoma" pitchFamily="34" charset="0"/>
              </a:rPr>
              <a:t>LE </a:t>
            </a:r>
            <a:r>
              <a:rPr lang="ar-SA" dirty="0">
                <a:latin typeface="Tahoma" pitchFamily="34" charset="0"/>
                <a:cs typeface="Tahoma" pitchFamily="34" charset="0"/>
              </a:rPr>
              <a:t>نیز توسط یک </a:t>
            </a:r>
            <a:r>
              <a:rPr lang="en-US" dirty="0" err="1">
                <a:latin typeface="Tahoma" pitchFamily="34" charset="0"/>
                <a:cs typeface="Tahoma" pitchFamily="34" charset="0"/>
              </a:rPr>
              <a:t>mapper</a:t>
            </a:r>
            <a:r>
              <a:rPr lang="en-US" dirty="0">
                <a:latin typeface="Tahoma" pitchFamily="34" charset="0"/>
                <a:cs typeface="Tahoma" pitchFamily="34" charset="0"/>
              </a:rPr>
              <a:t> </a:t>
            </a:r>
            <a:r>
              <a:rPr lang="ar-SA" dirty="0">
                <a:latin typeface="Tahoma" pitchFamily="34" charset="0"/>
                <a:cs typeface="Tahoma" pitchFamily="34" charset="0"/>
              </a:rPr>
              <a:t>بر روی یک </a:t>
            </a:r>
            <a:r>
              <a:rPr lang="en-US" dirty="0">
                <a:latin typeface="Tahoma" pitchFamily="34" charset="0"/>
                <a:cs typeface="Tahoma" pitchFamily="34" charset="0"/>
              </a:rPr>
              <a:t>PE </a:t>
            </a:r>
            <a:r>
              <a:rPr lang="ar-SA" dirty="0">
                <a:latin typeface="Tahoma" pitchFamily="34" charset="0"/>
                <a:cs typeface="Tahoma" pitchFamily="34" charset="0"/>
              </a:rPr>
              <a:t>به صورت خطی یا تصادفی نگاشت می شود. </a:t>
            </a:r>
            <a:endParaRPr lang="en-US" dirty="0">
              <a:latin typeface="Tahoma" pitchFamily="34" charset="0"/>
              <a:cs typeface="Tahoma" pitchFamily="34" charset="0"/>
            </a:endParaRPr>
          </a:p>
          <a:p>
            <a:pPr algn="r"/>
            <a:endParaRPr lang="en-US" dirty="0">
              <a:latin typeface="Tahoma" pitchFamily="34" charset="0"/>
              <a:cs typeface="Tahoma"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357166"/>
            <a:ext cx="9001156" cy="923330"/>
          </a:xfrm>
          <a:prstGeom prst="rect">
            <a:avLst/>
          </a:prstGeom>
        </p:spPr>
        <p:txBody>
          <a:bodyPr wrap="square">
            <a:spAutoFit/>
          </a:bodyPr>
          <a:lstStyle/>
          <a:p>
            <a:pPr rtl="1"/>
            <a:r>
              <a:rPr lang="en-US" b="1" dirty="0">
                <a:latin typeface="Times New Roman" pitchFamily="18" charset="0"/>
                <a:cs typeface="Times New Roman" pitchFamily="18" charset="0"/>
              </a:rPr>
              <a:t>LVM </a:t>
            </a:r>
            <a:r>
              <a:rPr lang="en-US" dirty="0"/>
              <a:t>can be install for the Linux operating system, </a:t>
            </a:r>
            <a:r>
              <a:rPr lang="en-US" dirty="0" err="1">
                <a:hlinkClick r:id="rId3"/>
              </a:rPr>
              <a:t>Redhat</a:t>
            </a:r>
            <a:r>
              <a:rPr lang="en-US" dirty="0"/>
              <a:t>, </a:t>
            </a:r>
            <a:r>
              <a:rPr lang="en-US" dirty="0">
                <a:hlinkClick r:id="rId3" tooltip="Fedora (Linux distribution)"/>
              </a:rPr>
              <a:t>Fedora</a:t>
            </a:r>
            <a:r>
              <a:rPr lang="en-US" dirty="0"/>
              <a:t>, </a:t>
            </a:r>
            <a:r>
              <a:rPr lang="en-US" dirty="0" err="1">
                <a:hlinkClick r:id="rId4" tooltip="MontaVista"/>
              </a:rPr>
              <a:t>MontaVista</a:t>
            </a:r>
            <a:r>
              <a:rPr lang="en-US" dirty="0">
                <a:hlinkClick r:id="rId4" tooltip="MontaVista"/>
              </a:rPr>
              <a:t> Linux</a:t>
            </a:r>
            <a:r>
              <a:rPr lang="en-US" dirty="0"/>
              <a:t>, </a:t>
            </a:r>
            <a:r>
              <a:rPr lang="en-US" dirty="0" err="1">
                <a:hlinkClick r:id="rId5" tooltip="OpenSUSE"/>
              </a:rPr>
              <a:t>openSUSE</a:t>
            </a:r>
            <a:r>
              <a:rPr lang="en-US" dirty="0"/>
              <a:t>, </a:t>
            </a:r>
            <a:r>
              <a:rPr lang="en-US" dirty="0">
                <a:hlinkClick r:id="rId6" tooltip="SUSE Linux Enterprise Server"/>
              </a:rPr>
              <a:t>SLES</a:t>
            </a:r>
            <a:r>
              <a:rPr lang="en-US" dirty="0"/>
              <a:t>, </a:t>
            </a:r>
            <a:r>
              <a:rPr lang="en-US" dirty="0">
                <a:hlinkClick r:id="rId7" tooltip="SLED"/>
              </a:rPr>
              <a:t>SLED</a:t>
            </a:r>
            <a:r>
              <a:rPr lang="en-US" dirty="0"/>
              <a:t>, </a:t>
            </a:r>
            <a:r>
              <a:rPr lang="en-US" dirty="0" err="1">
                <a:hlinkClick r:id="rId8" tooltip="Debian GNU/Linux"/>
              </a:rPr>
              <a:t>Debian</a:t>
            </a:r>
            <a:r>
              <a:rPr lang="en-US" dirty="0">
                <a:hlinkClick r:id="rId8" tooltip="Debian GNU/Linux"/>
              </a:rPr>
              <a:t> GNU/Linux</a:t>
            </a:r>
            <a:r>
              <a:rPr lang="en-US" dirty="0"/>
              <a:t>, and </a:t>
            </a:r>
            <a:r>
              <a:rPr lang="en-US" dirty="0" err="1">
                <a:hlinkClick r:id="rId9" tooltip="Ubuntu (operating system)"/>
              </a:rPr>
              <a:t>Ubuntu</a:t>
            </a:r>
            <a:r>
              <a:rPr lang="en-US" dirty="0"/>
              <a:t> distributions are LVM-aware and can install a bootable system with a root </a:t>
            </a:r>
            <a:r>
              <a:rPr lang="en-US" dirty="0" err="1"/>
              <a:t>filesystem</a:t>
            </a:r>
            <a:r>
              <a:rPr lang="en-US" dirty="0"/>
              <a:t> on a </a:t>
            </a:r>
            <a:r>
              <a:rPr lang="en-US" dirty="0">
                <a:hlinkClick r:id="rId10" tooltip="Logical volume"/>
              </a:rPr>
              <a:t>logical volume</a:t>
            </a:r>
            <a:r>
              <a:rPr lang="en-US" dirty="0"/>
              <a:t>. </a:t>
            </a:r>
          </a:p>
        </p:txBody>
      </p:sp>
      <p:sp>
        <p:nvSpPr>
          <p:cNvPr id="3" name="Rectangle 2"/>
          <p:cNvSpPr/>
          <p:nvPr/>
        </p:nvSpPr>
        <p:spPr>
          <a:xfrm>
            <a:off x="0" y="2214554"/>
            <a:ext cx="9144000" cy="3139321"/>
          </a:xfrm>
          <a:prstGeom prst="rect">
            <a:avLst/>
          </a:prstGeom>
        </p:spPr>
        <p:txBody>
          <a:bodyPr wrap="square">
            <a:spAutoFit/>
          </a:bodyPr>
          <a:lstStyle/>
          <a:p>
            <a:r>
              <a:rPr lang="en-US" dirty="0"/>
              <a:t>Logical volume management provides a higher−level view of the disk storage on a computer system than the traditional view of disks and partitions. This gives the system administrator much more flexibility In  allocating storage to applications and users.</a:t>
            </a:r>
          </a:p>
          <a:p>
            <a:endParaRPr lang="en-US" dirty="0"/>
          </a:p>
          <a:p>
            <a:r>
              <a:rPr lang="en-US" dirty="0"/>
              <a:t>Storage volumes created under the control of the logical volume manager can be </a:t>
            </a:r>
            <a:r>
              <a:rPr lang="en-US" b="1" dirty="0"/>
              <a:t>resized </a:t>
            </a:r>
            <a:r>
              <a:rPr lang="en-US" dirty="0"/>
              <a:t>and </a:t>
            </a:r>
            <a:r>
              <a:rPr lang="en-US" b="1" dirty="0"/>
              <a:t>moved</a:t>
            </a:r>
            <a:r>
              <a:rPr lang="en-US" dirty="0"/>
              <a:t> around</a:t>
            </a:r>
          </a:p>
          <a:p>
            <a:endParaRPr lang="en-US" dirty="0"/>
          </a:p>
          <a:p>
            <a:r>
              <a:rPr lang="en-US" dirty="0"/>
              <a:t>The logical volume manager also allows management of storage volumes in </a:t>
            </a:r>
            <a:r>
              <a:rPr lang="en-US" b="1" dirty="0"/>
              <a:t>user−defined groups, </a:t>
            </a:r>
            <a:r>
              <a:rPr lang="en-US" dirty="0"/>
              <a:t>allowing</a:t>
            </a:r>
          </a:p>
          <a:p>
            <a:r>
              <a:rPr lang="en-US" dirty="0"/>
              <a:t>the system administrator to </a:t>
            </a:r>
            <a:r>
              <a:rPr lang="en-US" b="1" dirty="0"/>
              <a:t>deal</a:t>
            </a:r>
            <a:r>
              <a:rPr lang="en-US" dirty="0"/>
              <a:t> with </a:t>
            </a:r>
            <a:r>
              <a:rPr lang="en-US" b="1" dirty="0"/>
              <a:t>sensibly named </a:t>
            </a:r>
            <a:r>
              <a:rPr lang="en-US" dirty="0"/>
              <a:t>volume groups such as "development" and "sales" rather than physical disk names such as "</a:t>
            </a:r>
            <a:r>
              <a:rPr lang="en-US" dirty="0" err="1"/>
              <a:t>sda</a:t>
            </a:r>
            <a:r>
              <a:rPr lang="en-US" dirty="0"/>
              <a:t>" and "</a:t>
            </a:r>
            <a:r>
              <a:rPr lang="en-US" dirty="0" err="1"/>
              <a:t>sdb</a:t>
            </a:r>
            <a:r>
              <a:rPr lang="en-US" dirty="0"/>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28596" y="642918"/>
            <a:ext cx="8135938" cy="1646238"/>
          </a:xfrm>
          <a:prstGeom prst="rect">
            <a:avLst/>
          </a:prstGeom>
          <a:noFill/>
          <a:ln w="9525" algn="ctr">
            <a:noFill/>
            <a:miter lim="800000"/>
            <a:headEnd/>
            <a:tailEnd/>
          </a:ln>
        </p:spPr>
        <p:txBody>
          <a:bodyPr>
            <a:spAutoFit/>
          </a:bodyPr>
          <a:lstStyle/>
          <a:p>
            <a:pPr algn="l" rtl="0"/>
            <a:r>
              <a:rPr lang="en-US" sz="2400" b="1" dirty="0">
                <a:latin typeface="Times New Roman" pitchFamily="18" charset="0"/>
                <a:cs typeface="Times New Roman" pitchFamily="18" charset="0"/>
              </a:rPr>
              <a:t>Linear Volumes</a:t>
            </a:r>
          </a:p>
          <a:p>
            <a:pPr algn="l" rtl="0"/>
            <a:endParaRPr lang="en-US" sz="2400" b="1"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A linear volume aggregates multiple physical volumes into one logical volume. For example, if you have two 60GB disks, you can create a 120GB logical volume. The physical storage is concatenated.</a:t>
            </a:r>
          </a:p>
        </p:txBody>
      </p:sp>
      <p:pic>
        <p:nvPicPr>
          <p:cNvPr id="5" name="Picture 4" descr="linear_mappi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2786058"/>
            <a:ext cx="8459788" cy="332263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428596" y="785794"/>
            <a:ext cx="8280400" cy="5170646"/>
          </a:xfrm>
          <a:prstGeom prst="rect">
            <a:avLst/>
          </a:prstGeom>
          <a:noFill/>
          <a:ln w="9525" algn="ctr">
            <a:noFill/>
            <a:miter lim="800000"/>
            <a:headEnd/>
            <a:tailEnd/>
          </a:ln>
        </p:spPr>
        <p:txBody>
          <a:bodyPr wrap="square">
            <a:spAutoFit/>
          </a:bodyPr>
          <a:lstStyle/>
          <a:p>
            <a:pPr algn="just" rtl="0"/>
            <a:r>
              <a:rPr lang="en-US" sz="2400" b="1" dirty="0">
                <a:latin typeface="Times New Roman" pitchFamily="18" charset="0"/>
                <a:cs typeface="Times New Roman" pitchFamily="18" charset="0"/>
              </a:rPr>
              <a:t>Striped Logical Volumes</a:t>
            </a:r>
          </a:p>
          <a:p>
            <a:pPr algn="just" rtl="0"/>
            <a:r>
              <a:rPr lang="en-US" dirty="0">
                <a:latin typeface="Times New Roman" pitchFamily="18" charset="0"/>
                <a:cs typeface="Times New Roman" pitchFamily="18" charset="0"/>
              </a:rPr>
              <a:t>When you write data to an LVM logical volume, the file system lays the data out across the underlying physical volumes. You can </a:t>
            </a:r>
            <a:r>
              <a:rPr lang="en-US" b="1" u="sng" dirty="0">
                <a:latin typeface="Times New Roman" pitchFamily="18" charset="0"/>
                <a:cs typeface="Times New Roman" pitchFamily="18" charset="0"/>
              </a:rPr>
              <a:t>control the way the data</a:t>
            </a:r>
            <a:r>
              <a:rPr lang="en-US" dirty="0">
                <a:latin typeface="Times New Roman" pitchFamily="18" charset="0"/>
                <a:cs typeface="Times New Roman" pitchFamily="18" charset="0"/>
              </a:rPr>
              <a:t> is written to the physical volumes by creating a striped logical volume. For large sequential reads and writes, this can improve the efficiency of the data I/O.</a:t>
            </a:r>
          </a:p>
          <a:p>
            <a:pPr algn="just" rtl="0"/>
            <a:r>
              <a:rPr lang="en-US" dirty="0">
                <a:latin typeface="Times New Roman" pitchFamily="18" charset="0"/>
                <a:cs typeface="Times New Roman" pitchFamily="18" charset="0"/>
              </a:rPr>
              <a:t>Striping enhances performance by writing data to a predetermined number of physical volumes in round-round fashion. </a:t>
            </a:r>
            <a:r>
              <a:rPr lang="en-US" b="1" dirty="0">
                <a:solidFill>
                  <a:srgbClr val="FF0000"/>
                </a:solidFill>
                <a:latin typeface="Times New Roman" pitchFamily="18" charset="0"/>
                <a:cs typeface="Times New Roman" pitchFamily="18" charset="0"/>
              </a:rPr>
              <a:t>With striping, I/O can be done </a:t>
            </a:r>
            <a:r>
              <a:rPr lang="en-US" dirty="0">
                <a:latin typeface="Times New Roman" pitchFamily="18" charset="0"/>
                <a:cs typeface="Times New Roman" pitchFamily="18" charset="0"/>
              </a:rPr>
              <a:t>in parallel. </a:t>
            </a:r>
          </a:p>
          <a:p>
            <a:pPr algn="just" rtl="0"/>
            <a:endParaRPr lang="en-US" dirty="0">
              <a:latin typeface="Times New Roman" pitchFamily="18" charset="0"/>
              <a:cs typeface="Times New Roman" pitchFamily="18" charset="0"/>
            </a:endParaRPr>
          </a:p>
          <a:p>
            <a:pPr algn="just" rtl="0"/>
            <a:r>
              <a:rPr lang="en-US" b="1" dirty="0">
                <a:solidFill>
                  <a:srgbClr val="C75F09"/>
                </a:solidFill>
                <a:latin typeface="Times New Roman" pitchFamily="18" charset="0"/>
                <a:cs typeface="Times New Roman" pitchFamily="18" charset="0"/>
              </a:rPr>
              <a:t>In some situations, this can result in near-linear </a:t>
            </a:r>
            <a:r>
              <a:rPr lang="en-US" dirty="0">
                <a:latin typeface="Times New Roman" pitchFamily="18" charset="0"/>
                <a:cs typeface="Times New Roman" pitchFamily="18" charset="0"/>
              </a:rPr>
              <a:t>performance gain for each additional physical volume in the stripe.</a:t>
            </a:r>
          </a:p>
          <a:p>
            <a:pPr algn="just" rtl="0"/>
            <a:r>
              <a:rPr lang="en-US" dirty="0">
                <a:latin typeface="Times New Roman" pitchFamily="18" charset="0"/>
                <a:cs typeface="Times New Roman" pitchFamily="18" charset="0"/>
              </a:rPr>
              <a:t>The following illustration shows data being striped across three physical volumes. In this figure:</a:t>
            </a:r>
          </a:p>
          <a:p>
            <a:pPr algn="just" rtl="0"/>
            <a:r>
              <a:rPr lang="en-US" dirty="0">
                <a:latin typeface="Times New Roman" pitchFamily="18" charset="0"/>
                <a:cs typeface="Times New Roman" pitchFamily="18" charset="0"/>
              </a:rPr>
              <a:t>• the first stripe of data is written to PV0</a:t>
            </a:r>
          </a:p>
          <a:p>
            <a:pPr algn="just" rtl="0"/>
            <a:r>
              <a:rPr lang="en-US" dirty="0">
                <a:latin typeface="Times New Roman" pitchFamily="18" charset="0"/>
                <a:cs typeface="Times New Roman" pitchFamily="18" charset="0"/>
              </a:rPr>
              <a:t>• the second stripe of data is written to PV1</a:t>
            </a:r>
          </a:p>
          <a:p>
            <a:pPr algn="just" rtl="0"/>
            <a:r>
              <a:rPr lang="en-US" dirty="0">
                <a:latin typeface="Times New Roman" pitchFamily="18" charset="0"/>
                <a:cs typeface="Times New Roman" pitchFamily="18" charset="0"/>
              </a:rPr>
              <a:t>• the third stripe of data is written to PV2</a:t>
            </a:r>
          </a:p>
          <a:p>
            <a:pPr algn="just" rtl="0"/>
            <a:r>
              <a:rPr lang="en-US" dirty="0">
                <a:latin typeface="Times New Roman" pitchFamily="18" charset="0"/>
                <a:cs typeface="Times New Roman" pitchFamily="18" charset="0"/>
              </a:rPr>
              <a:t>• the fourth stripe of data is written to PV3</a:t>
            </a:r>
            <a:endParaRPr lang="fa-IR"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 the </a:t>
            </a:r>
            <a:r>
              <a:rPr lang="en-US" dirty="0" err="1">
                <a:latin typeface="Times New Roman" pitchFamily="18" charset="0"/>
                <a:cs typeface="Times New Roman" pitchFamily="18" charset="0"/>
              </a:rPr>
              <a:t>quintus</a:t>
            </a:r>
            <a:r>
              <a:rPr lang="en-US" dirty="0">
                <a:latin typeface="Times New Roman" pitchFamily="18" charset="0"/>
                <a:cs typeface="Times New Roman" pitchFamily="18" charset="0"/>
              </a:rPr>
              <a:t> stripe of data is written to PV0</a:t>
            </a:r>
          </a:p>
          <a:p>
            <a:pPr algn="just" rtl="0"/>
            <a:endParaRPr lang="en-US"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4" descr="striped_mappi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58" y="1214422"/>
            <a:ext cx="8353425" cy="4357718"/>
          </a:xfrm>
          <a:prstGeom prst="rect">
            <a:avLst/>
          </a:prstGeom>
          <a:noFill/>
          <a:ln w="9525">
            <a:noFill/>
            <a:miter lim="800000"/>
            <a:headEnd/>
            <a:tailEnd/>
          </a:ln>
        </p:spPr>
      </p:pic>
      <p:sp>
        <p:nvSpPr>
          <p:cNvPr id="3" name="Rectangle 5"/>
          <p:cNvSpPr>
            <a:spLocks noChangeArrowheads="1"/>
          </p:cNvSpPr>
          <p:nvPr/>
        </p:nvSpPr>
        <p:spPr bwMode="auto">
          <a:xfrm>
            <a:off x="428596" y="571480"/>
            <a:ext cx="3214710" cy="369332"/>
          </a:xfrm>
          <a:prstGeom prst="rect">
            <a:avLst/>
          </a:prstGeom>
          <a:noFill/>
          <a:ln w="9525">
            <a:noFill/>
            <a:miter lim="800000"/>
            <a:headEnd/>
            <a:tailEnd/>
          </a:ln>
        </p:spPr>
        <p:txBody>
          <a:bodyPr wrap="square">
            <a:spAutoFit/>
          </a:bodyPr>
          <a:lstStyle/>
          <a:p>
            <a:pPr rtl="0"/>
            <a:r>
              <a:rPr lang="en-US" b="1" dirty="0"/>
              <a:t>Striped Logical Volumes</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000232" y="214290"/>
            <a:ext cx="5033237" cy="523220"/>
          </a:xfrm>
          <a:prstGeom prst="rect">
            <a:avLst/>
          </a:prstGeom>
        </p:spPr>
        <p:txBody>
          <a:bodyPr wrap="none">
            <a:spAutoFit/>
          </a:bodyPr>
          <a:lstStyle/>
          <a:p>
            <a:r>
              <a:rPr lang="en-US" sz="2800" b="1" dirty="0"/>
              <a:t>Installation Overview in 10 step</a:t>
            </a:r>
          </a:p>
        </p:txBody>
      </p:sp>
      <p:sp>
        <p:nvSpPr>
          <p:cNvPr id="3" name="Rectangle 2"/>
          <p:cNvSpPr/>
          <p:nvPr/>
        </p:nvSpPr>
        <p:spPr>
          <a:xfrm>
            <a:off x="0" y="1071546"/>
            <a:ext cx="9144000" cy="5355312"/>
          </a:xfrm>
          <a:prstGeom prst="rect">
            <a:avLst/>
          </a:prstGeom>
        </p:spPr>
        <p:txBody>
          <a:bodyPr wrap="square">
            <a:spAutoFit/>
          </a:bodyPr>
          <a:lstStyle/>
          <a:p>
            <a:r>
              <a:rPr lang="en-US" i="1" dirty="0"/>
              <a:t>. Partition Hard Drives</a:t>
            </a:r>
          </a:p>
          <a:p>
            <a:endParaRPr lang="en-US" i="1" dirty="0"/>
          </a:p>
          <a:p>
            <a:r>
              <a:rPr lang="en-US" i="1" dirty="0"/>
              <a:t>. Lay Down a Base System</a:t>
            </a:r>
          </a:p>
          <a:p>
            <a:endParaRPr lang="en-US" i="1" dirty="0"/>
          </a:p>
          <a:p>
            <a:r>
              <a:rPr lang="en-US" i="1" dirty="0"/>
              <a:t>.Full fill Pre requisites (Kernel Compile, User space </a:t>
            </a:r>
            <a:r>
              <a:rPr lang="en-US" dirty="0"/>
              <a:t>Utilities, etc.)</a:t>
            </a:r>
          </a:p>
          <a:p>
            <a:endParaRPr lang="en-US" dirty="0"/>
          </a:p>
          <a:p>
            <a:r>
              <a:rPr lang="en-US" i="1" dirty="0"/>
              <a:t>. Install LVM</a:t>
            </a:r>
          </a:p>
          <a:p>
            <a:endParaRPr lang="en-US" i="1" dirty="0"/>
          </a:p>
          <a:p>
            <a:r>
              <a:rPr lang="en-US" i="1" dirty="0"/>
              <a:t>. Create Physical Extents</a:t>
            </a:r>
          </a:p>
          <a:p>
            <a:endParaRPr lang="en-US" i="1" dirty="0"/>
          </a:p>
          <a:p>
            <a:r>
              <a:rPr lang="en-US" i="1" dirty="0"/>
              <a:t>. Define Volume Groups</a:t>
            </a:r>
          </a:p>
          <a:p>
            <a:endParaRPr lang="en-US" i="1" dirty="0"/>
          </a:p>
          <a:p>
            <a:r>
              <a:rPr lang="en-US" i="1" dirty="0"/>
              <a:t>. Create Logical Volumes</a:t>
            </a:r>
          </a:p>
          <a:p>
            <a:endParaRPr lang="en-US" i="1" dirty="0"/>
          </a:p>
          <a:p>
            <a:r>
              <a:rPr lang="en-US" i="1" dirty="0"/>
              <a:t>. Create </a:t>
            </a:r>
            <a:r>
              <a:rPr lang="en-US" i="1" dirty="0" err="1"/>
              <a:t>Filesystems</a:t>
            </a:r>
            <a:r>
              <a:rPr lang="en-US" i="1" dirty="0"/>
              <a:t> on Physical Volumes</a:t>
            </a:r>
          </a:p>
          <a:p>
            <a:endParaRPr lang="en-US" i="1" dirty="0"/>
          </a:p>
          <a:p>
            <a:r>
              <a:rPr lang="en-US" i="1" dirty="0"/>
              <a:t>. Mount Physical Volumes/Move Data</a:t>
            </a:r>
          </a:p>
          <a:p>
            <a:endParaRPr lang="en-US" i="1" dirty="0"/>
          </a:p>
          <a:p>
            <a:r>
              <a:rPr lang="fr-FR" i="1" dirty="0"/>
              <a:t>. Update </a:t>
            </a:r>
            <a:r>
              <a:rPr lang="fr-FR" i="1" dirty="0" err="1"/>
              <a:t>Init</a:t>
            </a:r>
            <a:r>
              <a:rPr lang="fr-FR" i="1" dirty="0"/>
              <a:t> Scripts, /</a:t>
            </a:r>
            <a:r>
              <a:rPr lang="fr-FR" i="1" dirty="0" err="1"/>
              <a:t>etc</a:t>
            </a:r>
            <a:r>
              <a:rPr lang="fr-FR" i="1" dirty="0"/>
              <a:t>/</a:t>
            </a:r>
            <a:r>
              <a:rPr lang="fr-FR" i="1" dirty="0" err="1"/>
              <a:t>fstab</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14282" y="642919"/>
            <a:ext cx="8929718" cy="4001095"/>
          </a:xfrm>
          <a:prstGeom prst="rect">
            <a:avLst/>
          </a:prstGeom>
        </p:spPr>
        <p:txBody>
          <a:bodyPr wrap="square">
            <a:spAutoFit/>
          </a:bodyPr>
          <a:lstStyle/>
          <a:p>
            <a:pPr algn="ctr"/>
            <a:r>
              <a:rPr lang="en-US" sz="2000" b="1" dirty="0"/>
              <a:t>Partition Hard Drives </a:t>
            </a:r>
          </a:p>
          <a:p>
            <a:endParaRPr lang="en-US" i="1" dirty="0"/>
          </a:p>
          <a:p>
            <a:r>
              <a:rPr lang="en-US" i="1" dirty="0"/>
              <a:t> .Drive 0 (/dev/</a:t>
            </a:r>
            <a:r>
              <a:rPr lang="en-US" i="1" dirty="0" err="1"/>
              <a:t>hda</a:t>
            </a:r>
            <a:r>
              <a:rPr lang="en-US" i="1" dirty="0"/>
              <a:t>)</a:t>
            </a:r>
          </a:p>
          <a:p>
            <a:endParaRPr lang="en-US" i="1" dirty="0"/>
          </a:p>
          <a:p>
            <a:r>
              <a:rPr lang="en-US" dirty="0"/>
              <a:t>– Will use two drives</a:t>
            </a:r>
          </a:p>
          <a:p>
            <a:r>
              <a:rPr lang="en-US" dirty="0"/>
              <a:t>1 4.3 Gig Drive</a:t>
            </a:r>
          </a:p>
          <a:p>
            <a:r>
              <a:rPr lang="en-US" dirty="0"/>
              <a:t>1 2.5 Gig Drive</a:t>
            </a:r>
          </a:p>
          <a:p>
            <a:endParaRPr lang="en-US" dirty="0"/>
          </a:p>
          <a:p>
            <a:r>
              <a:rPr lang="en-US" dirty="0"/>
              <a:t>– 5 Partitions:</a:t>
            </a:r>
          </a:p>
          <a:p>
            <a:r>
              <a:rPr lang="en-US" dirty="0"/>
              <a:t>/boot: 100 MB</a:t>
            </a:r>
          </a:p>
          <a:p>
            <a:r>
              <a:rPr lang="en-US" dirty="0"/>
              <a:t>swap 100 MB</a:t>
            </a:r>
          </a:p>
          <a:p>
            <a:r>
              <a:rPr lang="en-US" dirty="0"/>
              <a:t>root 1.5 GB (will become /</a:t>
            </a:r>
            <a:r>
              <a:rPr lang="en-US" dirty="0" err="1"/>
              <a:t>usr</a:t>
            </a:r>
            <a:r>
              <a:rPr lang="en-US" dirty="0"/>
              <a:t> in </a:t>
            </a:r>
            <a:r>
              <a:rPr lang="en-US" dirty="0" err="1"/>
              <a:t>finalconfig</a:t>
            </a:r>
            <a:r>
              <a:rPr lang="en-US" dirty="0"/>
              <a:t>)</a:t>
            </a:r>
          </a:p>
          <a:p>
            <a:r>
              <a:rPr lang="en-US" dirty="0"/>
              <a:t>system: 600 MB</a:t>
            </a:r>
          </a:p>
          <a:p>
            <a:r>
              <a:rPr lang="en-US" dirty="0"/>
              <a:t>data: 200 MB</a:t>
            </a:r>
          </a:p>
        </p:txBody>
      </p:sp>
      <p:sp>
        <p:nvSpPr>
          <p:cNvPr id="3" name="Rectangle 2"/>
          <p:cNvSpPr/>
          <p:nvPr/>
        </p:nvSpPr>
        <p:spPr>
          <a:xfrm>
            <a:off x="3357554" y="5715016"/>
            <a:ext cx="1857388" cy="461665"/>
          </a:xfrm>
          <a:prstGeom prst="rect">
            <a:avLst/>
          </a:prstGeom>
        </p:spPr>
        <p:txBody>
          <a:bodyPr wrap="square">
            <a:spAutoFit/>
          </a:bodyPr>
          <a:lstStyle/>
          <a:p>
            <a:r>
              <a:rPr lang="en-US" sz="2400" dirty="0">
                <a:solidFill>
                  <a:srgbClr val="007033"/>
                </a:solidFill>
              </a:rPr>
              <a:t>Step  1 </a:t>
            </a:r>
          </a:p>
        </p:txBody>
      </p:sp>
      <p:sp>
        <p:nvSpPr>
          <p:cNvPr id="4" name="Rectangle 3"/>
          <p:cNvSpPr/>
          <p:nvPr/>
        </p:nvSpPr>
        <p:spPr>
          <a:xfrm>
            <a:off x="7643834" y="214290"/>
            <a:ext cx="1287404" cy="461665"/>
          </a:xfrm>
          <a:prstGeom prst="rect">
            <a:avLst/>
          </a:prstGeom>
        </p:spPr>
        <p:txBody>
          <a:bodyPr wrap="none">
            <a:spAutoFit/>
          </a:bodyPr>
          <a:lstStyle/>
          <a:p>
            <a:r>
              <a:rPr lang="en-US" sz="2400" b="1" dirty="0">
                <a:solidFill>
                  <a:srgbClr val="FF0000"/>
                </a:solidFill>
              </a:rPr>
              <a:t>your self</a:t>
            </a:r>
          </a:p>
        </p:txBody>
      </p:sp>
      <p:sp>
        <p:nvSpPr>
          <p:cNvPr id="5" name="Rectangle 4"/>
          <p:cNvSpPr/>
          <p:nvPr/>
        </p:nvSpPr>
        <p:spPr>
          <a:xfrm>
            <a:off x="4572000" y="1214422"/>
            <a:ext cx="4572000" cy="3693319"/>
          </a:xfrm>
          <a:prstGeom prst="rect">
            <a:avLst/>
          </a:prstGeom>
        </p:spPr>
        <p:txBody>
          <a:bodyPr>
            <a:spAutoFit/>
          </a:bodyPr>
          <a:lstStyle/>
          <a:p>
            <a:r>
              <a:rPr lang="en-US" i="1" dirty="0">
                <a:solidFill>
                  <a:srgbClr val="004D86"/>
                </a:solidFill>
              </a:rPr>
              <a:t>. Drive 1 (/dev/</a:t>
            </a:r>
            <a:r>
              <a:rPr lang="en-US" i="1" dirty="0" err="1">
                <a:solidFill>
                  <a:srgbClr val="004D86"/>
                </a:solidFill>
              </a:rPr>
              <a:t>hdd</a:t>
            </a:r>
            <a:r>
              <a:rPr lang="en-US" i="1" dirty="0">
                <a:solidFill>
                  <a:srgbClr val="004D86"/>
                </a:solidFill>
              </a:rPr>
              <a:t>)</a:t>
            </a:r>
          </a:p>
          <a:p>
            <a:endParaRPr lang="en-US" i="1" dirty="0">
              <a:solidFill>
                <a:srgbClr val="004D86"/>
              </a:solidFill>
            </a:endParaRPr>
          </a:p>
          <a:p>
            <a:r>
              <a:rPr lang="en-US" dirty="0">
                <a:solidFill>
                  <a:srgbClr val="004D86"/>
                </a:solidFill>
              </a:rPr>
              <a:t>– 3 Partitions:</a:t>
            </a:r>
          </a:p>
          <a:p>
            <a:r>
              <a:rPr lang="en-US" dirty="0">
                <a:solidFill>
                  <a:srgbClr val="004D86"/>
                </a:solidFill>
              </a:rPr>
              <a:t>swap: 100 MB</a:t>
            </a:r>
          </a:p>
          <a:p>
            <a:r>
              <a:rPr lang="en-US" dirty="0">
                <a:solidFill>
                  <a:srgbClr val="004D86"/>
                </a:solidFill>
              </a:rPr>
              <a:t>system: 1600 MB</a:t>
            </a:r>
          </a:p>
          <a:p>
            <a:r>
              <a:rPr lang="en-US" dirty="0">
                <a:solidFill>
                  <a:srgbClr val="004D86"/>
                </a:solidFill>
              </a:rPr>
              <a:t>data: 200 MB</a:t>
            </a:r>
          </a:p>
          <a:p>
            <a:endParaRPr lang="en-US" dirty="0">
              <a:solidFill>
                <a:srgbClr val="004D86"/>
              </a:solidFill>
            </a:endParaRPr>
          </a:p>
          <a:p>
            <a:r>
              <a:rPr lang="en-US" dirty="0">
                <a:solidFill>
                  <a:srgbClr val="004D86"/>
                </a:solidFill>
              </a:rPr>
              <a:t>– Note: Use of </a:t>
            </a:r>
            <a:r>
              <a:rPr lang="en-US" dirty="0" err="1">
                <a:solidFill>
                  <a:srgbClr val="004D86"/>
                </a:solidFill>
              </a:rPr>
              <a:t>hdd</a:t>
            </a:r>
            <a:r>
              <a:rPr lang="en-US" dirty="0">
                <a:solidFill>
                  <a:srgbClr val="004D86"/>
                </a:solidFill>
              </a:rPr>
              <a:t> keep drives on</a:t>
            </a:r>
          </a:p>
          <a:p>
            <a:r>
              <a:rPr lang="en-US" dirty="0">
                <a:solidFill>
                  <a:srgbClr val="004D86"/>
                </a:solidFill>
              </a:rPr>
              <a:t>Separate IDE chains</a:t>
            </a:r>
          </a:p>
          <a:p>
            <a:endParaRPr lang="en-US" dirty="0">
              <a:solidFill>
                <a:srgbClr val="004D86"/>
              </a:solidFill>
            </a:endParaRPr>
          </a:p>
          <a:p>
            <a:r>
              <a:rPr lang="en-US" dirty="0">
                <a:solidFill>
                  <a:srgbClr val="004D86"/>
                </a:solidFill>
              </a:rPr>
              <a:t>– Be sure to change the partition types</a:t>
            </a:r>
          </a:p>
          <a:p>
            <a:r>
              <a:rPr lang="en-US" dirty="0">
                <a:solidFill>
                  <a:srgbClr val="004D86"/>
                </a:solidFill>
              </a:rPr>
              <a:t>to type “8e” (Linux LVM) when creating</a:t>
            </a:r>
          </a:p>
          <a:p>
            <a:r>
              <a:rPr lang="en-US" dirty="0">
                <a:solidFill>
                  <a:srgbClr val="004D86"/>
                </a:solidFill>
              </a:rPr>
              <a:t>partitions targeted for LVM</a:t>
            </a:r>
          </a:p>
        </p:txBody>
      </p:sp>
    </p:spTree>
  </p:cSld>
  <p:clrMapOvr>
    <a:masterClrMapping/>
  </p:clrMapOvr>
  <p:transition spd="slow">
    <p:newsflash/>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1071546"/>
            <a:ext cx="9358346" cy="2769989"/>
          </a:xfrm>
          <a:prstGeom prst="rect">
            <a:avLst/>
          </a:prstGeom>
        </p:spPr>
        <p:txBody>
          <a:bodyPr wrap="square">
            <a:spAutoFit/>
          </a:bodyPr>
          <a:lstStyle/>
          <a:p>
            <a:pPr algn="ctr"/>
            <a:r>
              <a:rPr lang="en-US" sz="2800" b="1" dirty="0" err="1"/>
              <a:t>Fullfill</a:t>
            </a:r>
            <a:r>
              <a:rPr lang="en-US" sz="2800" b="1" dirty="0"/>
              <a:t> Prerequisites</a:t>
            </a:r>
          </a:p>
          <a:p>
            <a:pPr algn="ctr"/>
            <a:endParaRPr lang="en-US" sz="2800" b="1" dirty="0"/>
          </a:p>
          <a:p>
            <a:pPr algn="ctr"/>
            <a:endParaRPr lang="en-US" sz="2800" b="1" dirty="0"/>
          </a:p>
          <a:p>
            <a:r>
              <a:rPr lang="it-IT" i="1" dirty="0"/>
              <a:t>. Compile “Logical volume manager (LVM) </a:t>
            </a:r>
            <a:r>
              <a:rPr lang="en-US" dirty="0"/>
              <a:t>support” under the “Multi-device support</a:t>
            </a:r>
          </a:p>
          <a:p>
            <a:r>
              <a:rPr lang="en-US" dirty="0"/>
              <a:t>(RAID and LVM)” section of the kernel Compilation</a:t>
            </a:r>
          </a:p>
          <a:p>
            <a:endParaRPr lang="en-US" dirty="0"/>
          </a:p>
          <a:p>
            <a:endParaRPr lang="en-US" dirty="0"/>
          </a:p>
          <a:p>
            <a:r>
              <a:rPr lang="en-US" i="1" dirty="0"/>
              <a:t>. Get LVM tar.gz, RPM, apt-get, or emerge  </a:t>
            </a:r>
            <a:r>
              <a:rPr lang="en-US" dirty="0"/>
              <a:t>depending on your </a:t>
            </a:r>
            <a:r>
              <a:rPr lang="en-US" dirty="0" err="1"/>
              <a:t>disrobution</a:t>
            </a:r>
            <a:endParaRPr lang="en-US" dirty="0"/>
          </a:p>
        </p:txBody>
      </p:sp>
      <p:sp>
        <p:nvSpPr>
          <p:cNvPr id="3" name="Rectangle 2"/>
          <p:cNvSpPr/>
          <p:nvPr/>
        </p:nvSpPr>
        <p:spPr>
          <a:xfrm>
            <a:off x="7643834" y="214290"/>
            <a:ext cx="1287404" cy="461665"/>
          </a:xfrm>
          <a:prstGeom prst="rect">
            <a:avLst/>
          </a:prstGeom>
        </p:spPr>
        <p:txBody>
          <a:bodyPr wrap="none">
            <a:spAutoFit/>
          </a:bodyPr>
          <a:lstStyle/>
          <a:p>
            <a:r>
              <a:rPr lang="en-US" sz="2400" b="1" dirty="0">
                <a:solidFill>
                  <a:srgbClr val="FF0000"/>
                </a:solidFill>
              </a:rPr>
              <a:t>your self</a:t>
            </a:r>
          </a:p>
        </p:txBody>
      </p:sp>
      <p:sp>
        <p:nvSpPr>
          <p:cNvPr id="4" name="Rectangle 3"/>
          <p:cNvSpPr/>
          <p:nvPr/>
        </p:nvSpPr>
        <p:spPr>
          <a:xfrm>
            <a:off x="3357554" y="5643578"/>
            <a:ext cx="1857388" cy="461665"/>
          </a:xfrm>
          <a:prstGeom prst="rect">
            <a:avLst/>
          </a:prstGeom>
        </p:spPr>
        <p:txBody>
          <a:bodyPr wrap="square">
            <a:spAutoFit/>
          </a:bodyPr>
          <a:lstStyle/>
          <a:p>
            <a:r>
              <a:rPr lang="en-US" sz="2400" dirty="0">
                <a:solidFill>
                  <a:srgbClr val="007033"/>
                </a:solidFill>
              </a:rPr>
              <a:t>Step 2 ,3 </a:t>
            </a:r>
          </a:p>
        </p:txBody>
      </p:sp>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rot="5400000">
            <a:off x="1571604" y="928670"/>
            <a:ext cx="6019800" cy="5467350"/>
          </a:xfrm>
          <a:prstGeom prst="rect">
            <a:avLst/>
          </a:prstGeom>
          <a:noFill/>
          <a:ln w="9525">
            <a:noFill/>
            <a:miter lim="800000"/>
            <a:headEnd/>
            <a:tailEnd/>
          </a:ln>
          <a:effectLst/>
        </p:spPr>
      </p:pic>
    </p:spTree>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0" y="714356"/>
            <a:ext cx="8715375" cy="366713"/>
          </a:xfrm>
          <a:prstGeom prst="rect">
            <a:avLst/>
          </a:prstGeom>
          <a:noFill/>
          <a:ln w="9525">
            <a:noFill/>
            <a:miter lim="800000"/>
            <a:headEnd/>
            <a:tailEnd/>
          </a:ln>
        </p:spPr>
        <p:txBody>
          <a:bodyPr>
            <a:spAutoFit/>
          </a:bodyPr>
          <a:lstStyle/>
          <a:p>
            <a:pPr algn="l"/>
            <a:r>
              <a:rPr lang="en-US" b="1" dirty="0">
                <a:latin typeface="Times New Roman" pitchFamily="18" charset="0"/>
                <a:cs typeface="Times New Roman" pitchFamily="18" charset="0"/>
              </a:rPr>
              <a:t>Adding a Logical Volume</a:t>
            </a:r>
            <a:r>
              <a:rPr lang="en-US" dirty="0"/>
              <a:t> </a:t>
            </a:r>
            <a:endParaRPr lang="en-US" dirty="0">
              <a:latin typeface="Tahoma" pitchFamily="34" charset="0"/>
              <a:cs typeface="Tahoma" pitchFamily="34" charset="0"/>
            </a:endParaRPr>
          </a:p>
        </p:txBody>
      </p:sp>
      <p:sp>
        <p:nvSpPr>
          <p:cNvPr id="3" name="Rectangle 3"/>
          <p:cNvSpPr txBox="1">
            <a:spLocks noChangeArrowheads="1"/>
          </p:cNvSpPr>
          <p:nvPr/>
        </p:nvSpPr>
        <p:spPr bwMode="auto">
          <a:xfrm>
            <a:off x="457200" y="2428875"/>
            <a:ext cx="8229600" cy="3697288"/>
          </a:xfrm>
          <a:prstGeom prst="rect">
            <a:avLst/>
          </a:prstGeom>
          <a:noFill/>
          <a:ln w="9525">
            <a:noFill/>
            <a:miter lim="800000"/>
            <a:headEnd/>
            <a:tailEnd/>
          </a:ln>
        </p:spPr>
        <p:txBody>
          <a:bodyPr/>
          <a:lstStyle/>
          <a:p>
            <a:pPr marL="342900" indent="-342900" algn="l" rtl="0">
              <a:spcBef>
                <a:spcPct val="20000"/>
              </a:spcBef>
              <a:buFontTx/>
              <a:buChar char="•"/>
            </a:pPr>
            <a:r>
              <a:rPr lang="en-US" b="1" i="1" dirty="0">
                <a:latin typeface="Times New Roman" pitchFamily="18" charset="0"/>
                <a:cs typeface="Times New Roman" pitchFamily="18" charset="0"/>
              </a:rPr>
              <a:t>Backup</a:t>
            </a:r>
          </a:p>
          <a:p>
            <a:pPr marL="342900" indent="-342900" algn="l" rtl="0">
              <a:spcBef>
                <a:spcPct val="20000"/>
              </a:spcBef>
              <a:buFontTx/>
              <a:buChar char="•"/>
            </a:pPr>
            <a:r>
              <a:rPr lang="en-US" b="1" dirty="0" err="1">
                <a:latin typeface="Times New Roman" pitchFamily="18" charset="0"/>
                <a:cs typeface="Times New Roman" pitchFamily="18" charset="0"/>
              </a:rPr>
              <a:t>Fdisk</a:t>
            </a:r>
            <a:r>
              <a:rPr lang="en-US" dirty="0">
                <a:latin typeface="Times New Roman" pitchFamily="18" charset="0"/>
                <a:cs typeface="Times New Roman" pitchFamily="18" charset="0"/>
              </a:rPr>
              <a:t>, and change the partition system id to 8e (Linux LVM) </a:t>
            </a:r>
          </a:p>
          <a:p>
            <a:pPr marL="342900" indent="-342900" algn="l" rtl="0">
              <a:spcBef>
                <a:spcPct val="20000"/>
              </a:spcBef>
              <a:buFontTx/>
              <a:buChar char="•"/>
            </a:pPr>
            <a:r>
              <a:rPr lang="en-US" b="1" dirty="0" err="1">
                <a:latin typeface="Times New Roman" pitchFamily="18" charset="0"/>
                <a:cs typeface="Times New Roman" pitchFamily="18" charset="0"/>
              </a:rPr>
              <a:t>Pvcreate</a:t>
            </a:r>
            <a:r>
              <a:rPr lang="en-US" dirty="0">
                <a:latin typeface="Times New Roman" pitchFamily="18" charset="0"/>
                <a:cs typeface="Times New Roman" pitchFamily="18" charset="0"/>
              </a:rPr>
              <a:t> (Create Physical Volume) </a:t>
            </a:r>
          </a:p>
          <a:p>
            <a:pPr marL="342900" indent="-342900" algn="l" rtl="0">
              <a:spcBef>
                <a:spcPct val="20000"/>
              </a:spcBef>
              <a:buFontTx/>
              <a:buChar char="•"/>
            </a:pPr>
            <a:r>
              <a:rPr lang="en-US" b="1" dirty="0" err="1">
                <a:latin typeface="Times New Roman" pitchFamily="18" charset="0"/>
                <a:cs typeface="Times New Roman" pitchFamily="18" charset="0"/>
              </a:rPr>
              <a:t>Vgcreate</a:t>
            </a:r>
            <a:r>
              <a:rPr lang="en-US" dirty="0">
                <a:latin typeface="Times New Roman" pitchFamily="18" charset="0"/>
                <a:cs typeface="Times New Roman" pitchFamily="18" charset="0"/>
              </a:rPr>
              <a:t> (Create Volume group) </a:t>
            </a:r>
          </a:p>
          <a:p>
            <a:pPr marL="342900" indent="-342900" algn="l" rtl="0">
              <a:spcBef>
                <a:spcPct val="20000"/>
              </a:spcBef>
              <a:buFontTx/>
              <a:buChar char="•"/>
            </a:pPr>
            <a:r>
              <a:rPr lang="en-US" b="1" dirty="0" err="1">
                <a:latin typeface="Times New Roman" pitchFamily="18" charset="0"/>
                <a:cs typeface="Times New Roman" pitchFamily="18" charset="0"/>
              </a:rPr>
              <a:t>Lvcreate</a:t>
            </a:r>
            <a:r>
              <a:rPr lang="en-US" dirty="0">
                <a:latin typeface="Times New Roman" pitchFamily="18" charset="0"/>
                <a:cs typeface="Times New Roman" pitchFamily="18" charset="0"/>
              </a:rPr>
              <a:t> (to assign LV size) </a:t>
            </a:r>
          </a:p>
          <a:p>
            <a:pPr marL="342900" indent="-342900" algn="l" rtl="0">
              <a:spcBef>
                <a:spcPct val="20000"/>
              </a:spcBef>
              <a:buFontTx/>
              <a:buChar char="•"/>
            </a:pPr>
            <a:r>
              <a:rPr lang="en-US" b="1" dirty="0" err="1">
                <a:latin typeface="Times New Roman" pitchFamily="18" charset="0"/>
                <a:cs typeface="Times New Roman" pitchFamily="18" charset="0"/>
              </a:rPr>
              <a:t>Mkfs</a:t>
            </a:r>
            <a:r>
              <a:rPr lang="en-US" b="1" dirty="0">
                <a:latin typeface="Times New Roman" pitchFamily="18" charset="0"/>
                <a:cs typeface="Times New Roman" pitchFamily="18" charset="0"/>
              </a:rPr>
              <a:t> -j</a:t>
            </a:r>
            <a:r>
              <a:rPr lang="en-US" dirty="0">
                <a:latin typeface="Times New Roman" pitchFamily="18" charset="0"/>
                <a:cs typeface="Times New Roman" pitchFamily="18" charset="0"/>
              </a:rPr>
              <a:t> (reformat the </a:t>
            </a:r>
            <a:r>
              <a:rPr lang="en-US" dirty="0" err="1">
                <a:latin typeface="Times New Roman" pitchFamily="18" charset="0"/>
                <a:cs typeface="Times New Roman" pitchFamily="18" charset="0"/>
              </a:rPr>
              <a:t>filesystem</a:t>
            </a:r>
            <a:r>
              <a:rPr lang="en-US" dirty="0">
                <a:latin typeface="Times New Roman" pitchFamily="18" charset="0"/>
                <a:cs typeface="Times New Roman" pitchFamily="18" charset="0"/>
              </a:rPr>
              <a:t>) </a:t>
            </a:r>
          </a:p>
          <a:p>
            <a:pPr marL="342900" indent="-342900" algn="l" rtl="0">
              <a:spcBef>
                <a:spcPct val="20000"/>
              </a:spcBef>
              <a:buFontTx/>
              <a:buChar char="•"/>
            </a:pPr>
            <a:r>
              <a:rPr lang="en-US" b="1" dirty="0" err="1">
                <a:latin typeface="Times New Roman" pitchFamily="18" charset="0"/>
                <a:cs typeface="Times New Roman" pitchFamily="18" charset="0"/>
              </a:rPr>
              <a:t>Fstab</a:t>
            </a:r>
            <a:r>
              <a:rPr lang="en-US" dirty="0">
                <a:latin typeface="Times New Roman" pitchFamily="18" charset="0"/>
                <a:cs typeface="Times New Roman" pitchFamily="18" charset="0"/>
              </a:rPr>
              <a:t> (edit to suite your needs) </a:t>
            </a:r>
          </a:p>
          <a:p>
            <a:pPr marL="342900" indent="-342900" algn="l" rtl="0">
              <a:spcBef>
                <a:spcPct val="20000"/>
              </a:spcBef>
              <a:buFontTx/>
              <a:buChar char="•"/>
            </a:pPr>
            <a:r>
              <a:rPr lang="en-US" b="1" dirty="0">
                <a:latin typeface="Times New Roman" pitchFamily="18" charset="0"/>
                <a:cs typeface="Times New Roman" pitchFamily="18" charset="0"/>
              </a:rPr>
              <a:t>Mount</a:t>
            </a:r>
            <a:r>
              <a:rPr lang="en-US" dirty="0">
                <a:latin typeface="Times New Roman" pitchFamily="18" charset="0"/>
                <a:cs typeface="Times New Roman" pitchFamily="18" charset="0"/>
              </a:rPr>
              <a:t> (remount the new volume) </a:t>
            </a:r>
          </a:p>
        </p:txBody>
      </p:sp>
      <p:sp>
        <p:nvSpPr>
          <p:cNvPr id="4" name="Rectangle 3"/>
          <p:cNvSpPr/>
          <p:nvPr/>
        </p:nvSpPr>
        <p:spPr>
          <a:xfrm>
            <a:off x="7643834" y="214290"/>
            <a:ext cx="1287404" cy="461665"/>
          </a:xfrm>
          <a:prstGeom prst="rect">
            <a:avLst/>
          </a:prstGeom>
        </p:spPr>
        <p:txBody>
          <a:bodyPr wrap="none">
            <a:spAutoFit/>
          </a:bodyPr>
          <a:lstStyle/>
          <a:p>
            <a:r>
              <a:rPr lang="en-US" sz="2400" b="1" dirty="0">
                <a:solidFill>
                  <a:srgbClr val="FF0000"/>
                </a:solidFill>
              </a:rPr>
              <a:t>your self</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643834" y="214290"/>
            <a:ext cx="1287404" cy="461665"/>
          </a:xfrm>
          <a:prstGeom prst="rect">
            <a:avLst/>
          </a:prstGeom>
        </p:spPr>
        <p:txBody>
          <a:bodyPr wrap="none">
            <a:spAutoFit/>
          </a:bodyPr>
          <a:lstStyle/>
          <a:p>
            <a:r>
              <a:rPr lang="en-US" sz="2400" b="1" dirty="0">
                <a:solidFill>
                  <a:srgbClr val="FF0000"/>
                </a:solidFill>
              </a:rPr>
              <a:t>your self</a:t>
            </a:r>
          </a:p>
        </p:txBody>
      </p:sp>
      <p:sp>
        <p:nvSpPr>
          <p:cNvPr id="5" name="TextBox 5"/>
          <p:cNvSpPr txBox="1">
            <a:spLocks noChangeArrowheads="1"/>
          </p:cNvSpPr>
          <p:nvPr/>
        </p:nvSpPr>
        <p:spPr bwMode="auto">
          <a:xfrm>
            <a:off x="142844" y="714356"/>
            <a:ext cx="8715375" cy="366713"/>
          </a:xfrm>
          <a:prstGeom prst="rect">
            <a:avLst/>
          </a:prstGeom>
          <a:noFill/>
          <a:ln w="9525">
            <a:noFill/>
            <a:miter lim="800000"/>
            <a:headEnd/>
            <a:tailEnd/>
          </a:ln>
        </p:spPr>
        <p:txBody>
          <a:bodyPr>
            <a:spAutoFit/>
          </a:bodyPr>
          <a:lstStyle/>
          <a:p>
            <a:pPr algn="l"/>
            <a:r>
              <a:rPr lang="en-US" b="1" dirty="0">
                <a:latin typeface="Times New Roman" pitchFamily="18" charset="0"/>
                <a:cs typeface="Times New Roman" pitchFamily="18" charset="0"/>
              </a:rPr>
              <a:t>Extending a Logical volume</a:t>
            </a:r>
            <a:r>
              <a:rPr lang="en-US" dirty="0"/>
              <a:t> </a:t>
            </a:r>
            <a:endParaRPr lang="en-US" dirty="0">
              <a:latin typeface="Tahoma" pitchFamily="34" charset="0"/>
              <a:cs typeface="Tahoma" pitchFamily="34" charset="0"/>
            </a:endParaRPr>
          </a:p>
        </p:txBody>
      </p:sp>
      <p:sp>
        <p:nvSpPr>
          <p:cNvPr id="6" name="Rectangle 3"/>
          <p:cNvSpPr txBox="1">
            <a:spLocks noChangeArrowheads="1"/>
          </p:cNvSpPr>
          <p:nvPr/>
        </p:nvSpPr>
        <p:spPr>
          <a:xfrm>
            <a:off x="428625" y="2500313"/>
            <a:ext cx="8229600" cy="3571875"/>
          </a:xfrm>
          <a:prstGeom prst="rect">
            <a:avLst/>
          </a:prstGeom>
        </p:spPr>
        <p:txBody>
          <a:bodyPr/>
          <a:lstStyle/>
          <a:p>
            <a:pPr marL="342900" indent="-342900" algn="l" rtl="0">
              <a:lnSpc>
                <a:spcPct val="80000"/>
              </a:lnSpc>
              <a:spcBef>
                <a:spcPct val="20000"/>
              </a:spcBef>
              <a:buFontTx/>
              <a:buChar char="•"/>
              <a:defRPr/>
            </a:pPr>
            <a:r>
              <a:rPr lang="en-US" b="1" kern="0" dirty="0">
                <a:latin typeface="Times New Roman" pitchFamily="18" charset="0"/>
                <a:cs typeface="+mn-cs"/>
              </a:rPr>
              <a:t>Backup </a:t>
            </a:r>
          </a:p>
          <a:p>
            <a:pPr marL="342900" indent="-342900" algn="l" rtl="0">
              <a:lnSpc>
                <a:spcPct val="80000"/>
              </a:lnSpc>
              <a:spcBef>
                <a:spcPct val="20000"/>
              </a:spcBef>
              <a:buFontTx/>
              <a:buChar char="•"/>
              <a:defRPr/>
            </a:pPr>
            <a:r>
              <a:rPr lang="en-US" b="1" kern="0" dirty="0" err="1">
                <a:latin typeface="Times New Roman" pitchFamily="18" charset="0"/>
                <a:cs typeface="+mn-cs"/>
              </a:rPr>
              <a:t>Umount</a:t>
            </a:r>
            <a:r>
              <a:rPr lang="en-US" b="1" kern="0" dirty="0">
                <a:latin typeface="Times New Roman" pitchFamily="18" charset="0"/>
                <a:cs typeface="+mn-cs"/>
              </a:rPr>
              <a:t> </a:t>
            </a:r>
          </a:p>
          <a:p>
            <a:pPr marL="342900" indent="-342900" algn="l" rtl="0">
              <a:lnSpc>
                <a:spcPct val="80000"/>
              </a:lnSpc>
              <a:spcBef>
                <a:spcPct val="20000"/>
              </a:spcBef>
              <a:buFontTx/>
              <a:buChar char="•"/>
              <a:defRPr/>
            </a:pPr>
            <a:r>
              <a:rPr lang="en-US" b="1" kern="0" dirty="0" err="1">
                <a:latin typeface="Times New Roman" pitchFamily="18" charset="0"/>
                <a:cs typeface="+mn-cs"/>
              </a:rPr>
              <a:t>Fdisk</a:t>
            </a:r>
            <a:r>
              <a:rPr lang="en-US" kern="0" dirty="0">
                <a:latin typeface="Times New Roman" pitchFamily="18" charset="0"/>
                <a:cs typeface="+mn-cs"/>
              </a:rPr>
              <a:t>, and change the partition system id to 8e (Linux LVM) </a:t>
            </a:r>
          </a:p>
          <a:p>
            <a:pPr marL="342900" indent="-342900" algn="l" rtl="0">
              <a:lnSpc>
                <a:spcPct val="80000"/>
              </a:lnSpc>
              <a:spcBef>
                <a:spcPct val="20000"/>
              </a:spcBef>
              <a:buFontTx/>
              <a:buChar char="•"/>
              <a:defRPr/>
            </a:pPr>
            <a:r>
              <a:rPr lang="en-US" b="1" kern="0" dirty="0">
                <a:latin typeface="Times New Roman" pitchFamily="18" charset="0"/>
                <a:cs typeface="+mn-cs"/>
              </a:rPr>
              <a:t>Pvcreate</a:t>
            </a:r>
            <a:r>
              <a:rPr lang="en-US" kern="0" dirty="0">
                <a:latin typeface="Times New Roman" pitchFamily="18" charset="0"/>
                <a:cs typeface="+mn-cs"/>
              </a:rPr>
              <a:t> (Create Physical Volume) </a:t>
            </a:r>
          </a:p>
          <a:p>
            <a:pPr marL="342900" indent="-342900" algn="l" rtl="0">
              <a:lnSpc>
                <a:spcPct val="80000"/>
              </a:lnSpc>
              <a:spcBef>
                <a:spcPct val="20000"/>
              </a:spcBef>
              <a:buFontTx/>
              <a:buChar char="•"/>
              <a:defRPr/>
            </a:pPr>
            <a:r>
              <a:rPr lang="en-US" b="1" kern="0" dirty="0">
                <a:latin typeface="Times New Roman" pitchFamily="18" charset="0"/>
                <a:cs typeface="+mn-cs"/>
              </a:rPr>
              <a:t>Vgextend</a:t>
            </a:r>
            <a:r>
              <a:rPr lang="en-US" kern="0" dirty="0">
                <a:latin typeface="Times New Roman" pitchFamily="18" charset="0"/>
                <a:cs typeface="+mn-cs"/>
              </a:rPr>
              <a:t> (Extend the Volume Group) </a:t>
            </a:r>
          </a:p>
          <a:p>
            <a:pPr marL="342900" indent="-342900" algn="l" rtl="0">
              <a:lnSpc>
                <a:spcPct val="80000"/>
              </a:lnSpc>
              <a:spcBef>
                <a:spcPct val="20000"/>
              </a:spcBef>
              <a:buFontTx/>
              <a:buChar char="•"/>
              <a:defRPr/>
            </a:pPr>
            <a:r>
              <a:rPr lang="en-US" b="1" kern="0" dirty="0" err="1">
                <a:latin typeface="Times New Roman" pitchFamily="18" charset="0"/>
                <a:cs typeface="+mn-cs"/>
              </a:rPr>
              <a:t>Lvextend</a:t>
            </a:r>
            <a:r>
              <a:rPr lang="en-US" kern="0" dirty="0">
                <a:latin typeface="Times New Roman" pitchFamily="18" charset="0"/>
                <a:cs typeface="+mn-cs"/>
              </a:rPr>
              <a:t> (Extend the LV) </a:t>
            </a:r>
          </a:p>
          <a:p>
            <a:pPr marL="342900" indent="-342900" algn="l" rtl="0">
              <a:lnSpc>
                <a:spcPct val="80000"/>
              </a:lnSpc>
              <a:spcBef>
                <a:spcPct val="20000"/>
              </a:spcBef>
              <a:buFontTx/>
              <a:buChar char="•"/>
              <a:defRPr/>
            </a:pPr>
            <a:r>
              <a:rPr lang="en-US" b="1" kern="0" dirty="0">
                <a:latin typeface="Times New Roman" pitchFamily="18" charset="0"/>
                <a:cs typeface="+mn-cs"/>
              </a:rPr>
              <a:t>Mount</a:t>
            </a:r>
            <a:r>
              <a:rPr lang="en-US" kern="0" dirty="0">
                <a:latin typeface="Times New Roman" pitchFamily="18" charset="0"/>
                <a:cs typeface="+mn-cs"/>
              </a:rPr>
              <a:t> </a:t>
            </a:r>
          </a:p>
          <a:p>
            <a:pPr marL="342900" indent="-342900" algn="l" rtl="0">
              <a:lnSpc>
                <a:spcPct val="80000"/>
              </a:lnSpc>
              <a:spcBef>
                <a:spcPct val="20000"/>
              </a:spcBef>
              <a:buFontTx/>
              <a:buChar char="•"/>
              <a:defRPr/>
            </a:pPr>
            <a:r>
              <a:rPr lang="en-US" b="1" kern="0" dirty="0">
                <a:latin typeface="Times New Roman" pitchFamily="18" charset="0"/>
                <a:cs typeface="+mn-cs"/>
              </a:rPr>
              <a:t>Ext2online</a:t>
            </a:r>
            <a:r>
              <a:rPr lang="en-US" kern="0" dirty="0">
                <a:latin typeface="Times New Roman" pitchFamily="18" charset="0"/>
                <a:cs typeface="+mn-cs"/>
              </a:rPr>
              <a:t> (Expand volume to the actual size) </a:t>
            </a:r>
          </a:p>
          <a:p>
            <a:pPr marL="342900" indent="-342900" algn="l" rtl="0">
              <a:lnSpc>
                <a:spcPct val="80000"/>
              </a:lnSpc>
              <a:spcBef>
                <a:spcPct val="20000"/>
              </a:spcBef>
              <a:buFontTx/>
              <a:buChar char="•"/>
              <a:defRPr/>
            </a:pPr>
            <a:r>
              <a:rPr lang="en-US" b="1" kern="0" dirty="0" err="1">
                <a:latin typeface="Times New Roman" pitchFamily="18" charset="0"/>
                <a:cs typeface="+mn-cs"/>
              </a:rPr>
              <a:t>Umount</a:t>
            </a:r>
            <a:r>
              <a:rPr lang="en-US" kern="0" dirty="0">
                <a:latin typeface="Times New Roman" pitchFamily="18" charset="0"/>
                <a:cs typeface="+mn-cs"/>
              </a:rPr>
              <a:t> </a:t>
            </a:r>
          </a:p>
          <a:p>
            <a:pPr marL="342900" indent="-342900" algn="l" rtl="0">
              <a:lnSpc>
                <a:spcPct val="80000"/>
              </a:lnSpc>
              <a:spcBef>
                <a:spcPct val="20000"/>
              </a:spcBef>
              <a:buFontTx/>
              <a:buChar char="•"/>
              <a:defRPr/>
            </a:pPr>
            <a:r>
              <a:rPr lang="en-US" b="1" kern="0" dirty="0">
                <a:latin typeface="Times New Roman" pitchFamily="18" charset="0"/>
                <a:cs typeface="+mn-cs"/>
              </a:rPr>
              <a:t>E2fsck -f</a:t>
            </a:r>
            <a:r>
              <a:rPr lang="en-US" kern="0" dirty="0">
                <a:latin typeface="Times New Roman" pitchFamily="18" charset="0"/>
                <a:cs typeface="+mn-cs"/>
              </a:rPr>
              <a:t> (check the </a:t>
            </a:r>
            <a:r>
              <a:rPr lang="en-US" kern="0" dirty="0" err="1">
                <a:latin typeface="Times New Roman" pitchFamily="18" charset="0"/>
                <a:cs typeface="+mn-cs"/>
              </a:rPr>
              <a:t>filesystem</a:t>
            </a:r>
            <a:r>
              <a:rPr lang="en-US" kern="0" dirty="0">
                <a:latin typeface="Times New Roman" pitchFamily="18" charset="0"/>
                <a:cs typeface="+mn-cs"/>
              </a:rPr>
              <a:t>) </a:t>
            </a:r>
          </a:p>
          <a:p>
            <a:pPr marL="342900" indent="-342900" algn="l" rtl="0">
              <a:lnSpc>
                <a:spcPct val="80000"/>
              </a:lnSpc>
              <a:spcBef>
                <a:spcPct val="20000"/>
              </a:spcBef>
              <a:buFontTx/>
              <a:buChar char="•"/>
              <a:defRPr/>
            </a:pPr>
            <a:r>
              <a:rPr lang="en-US" b="1" kern="0" dirty="0">
                <a:latin typeface="Times New Roman" pitchFamily="18" charset="0"/>
                <a:cs typeface="+mn-cs"/>
              </a:rPr>
              <a:t>Mount</a:t>
            </a:r>
            <a:r>
              <a:rPr lang="en-US" kern="0" dirty="0">
                <a:latin typeface="Times New Roman" pitchFamily="18" charset="0"/>
                <a:cs typeface="+mn-cs"/>
              </a:rPr>
              <a:t> (remount the new volume)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additive="base">
                                        <p:cTn id="5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additive="base">
                                        <p:cTn id="5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643834" y="214290"/>
            <a:ext cx="1287404" cy="461665"/>
          </a:xfrm>
          <a:prstGeom prst="rect">
            <a:avLst/>
          </a:prstGeom>
        </p:spPr>
        <p:txBody>
          <a:bodyPr wrap="none">
            <a:spAutoFit/>
          </a:bodyPr>
          <a:lstStyle/>
          <a:p>
            <a:r>
              <a:rPr lang="en-US" sz="2400" b="1" dirty="0">
                <a:solidFill>
                  <a:srgbClr val="FF0000"/>
                </a:solidFill>
              </a:rPr>
              <a:t>your self</a:t>
            </a:r>
          </a:p>
        </p:txBody>
      </p:sp>
      <p:sp>
        <p:nvSpPr>
          <p:cNvPr id="5" name="TextBox 5"/>
          <p:cNvSpPr txBox="1">
            <a:spLocks noChangeArrowheads="1"/>
          </p:cNvSpPr>
          <p:nvPr/>
        </p:nvSpPr>
        <p:spPr bwMode="auto">
          <a:xfrm>
            <a:off x="214282" y="1142984"/>
            <a:ext cx="8715375" cy="369887"/>
          </a:xfrm>
          <a:prstGeom prst="rect">
            <a:avLst/>
          </a:prstGeom>
          <a:noFill/>
          <a:ln w="9525">
            <a:noFill/>
            <a:miter lim="800000"/>
            <a:headEnd/>
            <a:tailEnd/>
          </a:ln>
        </p:spPr>
        <p:txBody>
          <a:bodyPr>
            <a:spAutoFit/>
          </a:bodyPr>
          <a:lstStyle/>
          <a:p>
            <a:pPr algn="l"/>
            <a:r>
              <a:rPr lang="en-US" b="1" dirty="0">
                <a:latin typeface="Times New Roman" pitchFamily="18" charset="0"/>
              </a:rPr>
              <a:t>Removing Logical Volumes</a:t>
            </a:r>
            <a:r>
              <a:rPr lang="en-US" dirty="0"/>
              <a:t> </a:t>
            </a:r>
            <a:endParaRPr lang="en-US" dirty="0">
              <a:latin typeface="Tahoma" pitchFamily="34" charset="0"/>
              <a:cs typeface="Tahoma" pitchFamily="34" charset="0"/>
            </a:endParaRPr>
          </a:p>
        </p:txBody>
      </p:sp>
      <p:sp>
        <p:nvSpPr>
          <p:cNvPr id="6" name="Rectangle 3"/>
          <p:cNvSpPr txBox="1">
            <a:spLocks noChangeArrowheads="1"/>
          </p:cNvSpPr>
          <p:nvPr/>
        </p:nvSpPr>
        <p:spPr bwMode="auto">
          <a:xfrm>
            <a:off x="357188" y="2786063"/>
            <a:ext cx="8229600" cy="1143000"/>
          </a:xfrm>
          <a:prstGeom prst="rect">
            <a:avLst/>
          </a:prstGeom>
          <a:noFill/>
          <a:ln w="9525">
            <a:noFill/>
            <a:miter lim="800000"/>
            <a:headEnd/>
            <a:tailEnd/>
          </a:ln>
        </p:spPr>
        <p:txBody>
          <a:bodyPr/>
          <a:lstStyle/>
          <a:p>
            <a:pPr algn="l" rtl="0"/>
            <a:r>
              <a:rPr lang="en-US" b="1" dirty="0">
                <a:latin typeface="Times New Roman" pitchFamily="18" charset="0"/>
              </a:rPr>
              <a:t>Backup</a:t>
            </a:r>
            <a:r>
              <a:rPr lang="en-US" dirty="0">
                <a:latin typeface="Times New Roman" pitchFamily="18" charset="0"/>
              </a:rPr>
              <a:t> (do you need data on this volume?) </a:t>
            </a:r>
          </a:p>
          <a:p>
            <a:pPr algn="l" rtl="0"/>
            <a:r>
              <a:rPr lang="en-US" b="1" dirty="0" err="1">
                <a:latin typeface="Times New Roman" pitchFamily="18" charset="0"/>
              </a:rPr>
              <a:t>Umount</a:t>
            </a:r>
            <a:r>
              <a:rPr lang="en-US" dirty="0">
                <a:latin typeface="Times New Roman" pitchFamily="18" charset="0"/>
              </a:rPr>
              <a:t> (</a:t>
            </a:r>
            <a:r>
              <a:rPr lang="en-US" dirty="0" err="1">
                <a:latin typeface="Times New Roman" pitchFamily="18" charset="0"/>
              </a:rPr>
              <a:t>umount</a:t>
            </a:r>
            <a:r>
              <a:rPr lang="en-US" dirty="0">
                <a:latin typeface="Times New Roman" pitchFamily="18" charset="0"/>
              </a:rPr>
              <a:t> volume)</a:t>
            </a:r>
          </a:p>
          <a:p>
            <a:pPr algn="l" rtl="0"/>
            <a:r>
              <a:rPr lang="en-US" b="1" dirty="0" err="1">
                <a:latin typeface="Times New Roman" pitchFamily="18" charset="0"/>
              </a:rPr>
              <a:t>Lvremove</a:t>
            </a:r>
            <a:r>
              <a:rPr lang="en-US" b="1" dirty="0">
                <a:latin typeface="Times New Roman" pitchFamily="18" charset="0"/>
              </a:rPr>
              <a:t> </a:t>
            </a:r>
            <a:r>
              <a:rPr lang="en-US" dirty="0">
                <a:latin typeface="Times New Roman" pitchFamily="18" charset="0"/>
              </a:rPr>
              <a:t>(remove Logical Volume)</a:t>
            </a:r>
          </a:p>
          <a:p>
            <a:pPr algn="l" rtl="0">
              <a:lnSpc>
                <a:spcPct val="80000"/>
              </a:lnSpc>
              <a:spcBef>
                <a:spcPct val="20000"/>
              </a:spcBef>
              <a:buFontTx/>
              <a:buChar char="•"/>
            </a:pPr>
            <a:endParaRPr lang="en-US"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00034" y="285728"/>
            <a:ext cx="8072494" cy="5724644"/>
          </a:xfrm>
          <a:prstGeom prst="rect">
            <a:avLst/>
          </a:prstGeom>
        </p:spPr>
        <p:txBody>
          <a:bodyPr wrap="square">
            <a:spAutoFit/>
          </a:bodyPr>
          <a:lstStyle/>
          <a:p>
            <a:r>
              <a:rPr lang="en-US" dirty="0"/>
              <a:t>What is Linux LVM?</a:t>
            </a:r>
          </a:p>
          <a:p>
            <a:endParaRPr lang="en-US" dirty="0"/>
          </a:p>
          <a:p>
            <a:r>
              <a:rPr lang="en-US" dirty="0"/>
              <a:t>The Linux Logical Volume manager (LVM) is a group of applications that provides the</a:t>
            </a:r>
          </a:p>
          <a:p>
            <a:r>
              <a:rPr lang="en-US" dirty="0"/>
              <a:t>Administrator </a:t>
            </a:r>
            <a:r>
              <a:rPr lang="en-US" dirty="0" err="1"/>
              <a:t>flexability</a:t>
            </a:r>
            <a:r>
              <a:rPr lang="en-US" dirty="0"/>
              <a:t> when working with mass storage  and  </a:t>
            </a:r>
            <a:r>
              <a:rPr lang="en-US" dirty="0">
                <a:latin typeface="Times New Roman" pitchFamily="18" charset="0"/>
                <a:cs typeface="Times New Roman" pitchFamily="18" charset="0"/>
              </a:rPr>
              <a:t>flexibility in a number of ways than using physical storage directly.</a:t>
            </a:r>
          </a:p>
          <a:p>
            <a:pPr algn="r"/>
            <a:endParaRPr lang="en-US" dirty="0">
              <a:latin typeface="Tahoma" pitchFamily="34" charset="0"/>
              <a:cs typeface="Tahoma" pitchFamily="34" charset="0"/>
            </a:endParaRPr>
          </a:p>
          <a:p>
            <a:r>
              <a:rPr lang="en-US" dirty="0"/>
              <a:t>Applications use a virtual storage, which is managed using a volume management software, a Logical Volume Manager (LVM).</a:t>
            </a:r>
            <a:endParaRPr lang="en-US" dirty="0">
              <a:latin typeface="Tahoma" pitchFamily="34" charset="0"/>
              <a:cs typeface="Tahoma" pitchFamily="34" charset="0"/>
            </a:endParaRPr>
          </a:p>
          <a:p>
            <a:endParaRPr lang="en-US" dirty="0"/>
          </a:p>
          <a:p>
            <a:r>
              <a:rPr lang="en-US" dirty="0"/>
              <a:t>LVM hides the details about where data is stored, on which actual hardware and where on that hardware, from the entire system</a:t>
            </a:r>
            <a:endParaRPr lang="en-US" dirty="0">
              <a:latin typeface="Tahoma" pitchFamily="34" charset="0"/>
              <a:cs typeface="Tahoma" pitchFamily="34" charset="0"/>
            </a:endParaRPr>
          </a:p>
          <a:p>
            <a:pPr algn="r"/>
            <a:endParaRPr lang="fa-IR" sz="1700" dirty="0">
              <a:latin typeface="Tahoma" pitchFamily="34" charset="0"/>
              <a:cs typeface="Tahoma" pitchFamily="34" charset="0"/>
            </a:endParaRPr>
          </a:p>
          <a:p>
            <a:pPr algn="r"/>
            <a:endParaRPr lang="fa-IR" sz="1700" dirty="0">
              <a:latin typeface="Tahoma" pitchFamily="34" charset="0"/>
              <a:cs typeface="Tahoma" pitchFamily="34" charset="0"/>
            </a:endParaRPr>
          </a:p>
          <a:p>
            <a:pPr algn="r"/>
            <a:r>
              <a:rPr lang="fa-IR" sz="1700" dirty="0">
                <a:latin typeface="Tahoma" pitchFamily="34" charset="0"/>
                <a:cs typeface="Tahoma" pitchFamily="34" charset="0"/>
              </a:rPr>
              <a:t>گروهی از برنامه های کاربردی که برای کار با  مخزن های اطلاعاتی به مدیر سیستم انعطاف می دهد و</a:t>
            </a:r>
            <a:endParaRPr lang="en-US" sz="1700" dirty="0">
              <a:latin typeface="Tahoma" pitchFamily="34" charset="0"/>
              <a:cs typeface="Tahoma" pitchFamily="34" charset="0"/>
            </a:endParaRPr>
          </a:p>
          <a:p>
            <a:pPr algn="r"/>
            <a:r>
              <a:rPr lang="ar-SA" sz="1700" dirty="0">
                <a:latin typeface="Tahoma" pitchFamily="34" charset="0"/>
                <a:cs typeface="Tahoma" pitchFamily="34" charset="0"/>
              </a:rPr>
              <a:t>انعطاف بیشتری را به مدیر سیستم٬ برای نسبت دادن فضا به کاربران و برنامه ها</a:t>
            </a:r>
            <a:r>
              <a:rPr lang="fa-IR" sz="1700" dirty="0">
                <a:latin typeface="Tahoma" pitchFamily="34" charset="0"/>
                <a:cs typeface="Tahoma" pitchFamily="34" charset="0"/>
              </a:rPr>
              <a:t>       </a:t>
            </a:r>
            <a:r>
              <a:rPr lang="ar-SA" sz="1700" dirty="0">
                <a:latin typeface="Tahoma" pitchFamily="34" charset="0"/>
                <a:cs typeface="Tahoma" pitchFamily="34" charset="0"/>
              </a:rPr>
              <a:t> می دهد.</a:t>
            </a:r>
            <a:endParaRPr lang="fa-IR" sz="1700" dirty="0">
              <a:latin typeface="Tahoma" pitchFamily="34" charset="0"/>
              <a:cs typeface="Tahoma" pitchFamily="34" charset="0"/>
            </a:endParaRPr>
          </a:p>
          <a:p>
            <a:pPr algn="r"/>
            <a:r>
              <a:rPr lang="ar-SA" sz="1700" dirty="0">
                <a:latin typeface="Tahoma" pitchFamily="34" charset="0"/>
                <a:cs typeface="Tahoma" pitchFamily="34" charset="0"/>
              </a:rPr>
              <a:t> </a:t>
            </a:r>
          </a:p>
          <a:p>
            <a:pPr algn="r"/>
            <a:r>
              <a:rPr lang="ar-SA" sz="1600" dirty="0">
                <a:latin typeface="Tahoma" pitchFamily="34" charset="0"/>
                <a:cs typeface="Tahoma" pitchFamily="34" charset="0"/>
              </a:rPr>
              <a:t>حجمهای ذخیره سازی تحت کنترل </a:t>
            </a:r>
            <a:r>
              <a:rPr lang="fa-IR" sz="1600" dirty="0">
                <a:latin typeface="Tahoma" pitchFamily="34" charset="0"/>
                <a:cs typeface="Tahoma" pitchFamily="34" charset="0"/>
              </a:rPr>
              <a:t>(ال وی ام)  </a:t>
            </a:r>
            <a:r>
              <a:rPr lang="ar-SA" sz="1600" dirty="0">
                <a:latin typeface="Tahoma" pitchFamily="34" charset="0"/>
                <a:cs typeface="Tahoma" pitchFamily="34" charset="0"/>
              </a:rPr>
              <a:t>ساخته می شوند و می توانند</a:t>
            </a:r>
            <a:r>
              <a:rPr lang="fa-IR" sz="1600" dirty="0">
                <a:latin typeface="Tahoma" pitchFamily="34" charset="0"/>
                <a:cs typeface="Tahoma" pitchFamily="34" charset="0"/>
              </a:rPr>
              <a:t> تغییر اندازه </a:t>
            </a:r>
            <a:r>
              <a:rPr lang="ar-SA" sz="1600" dirty="0">
                <a:latin typeface="Tahoma" pitchFamily="34" charset="0"/>
                <a:cs typeface="Tahoma" pitchFamily="34" charset="0"/>
              </a:rPr>
              <a:t> و به هر جا منتقل شوند.</a:t>
            </a:r>
            <a:endParaRPr lang="fa-IR" sz="1600" dirty="0">
              <a:latin typeface="Tahoma" pitchFamily="34" charset="0"/>
              <a:cs typeface="Tahoma" pitchFamily="34" charset="0"/>
            </a:endParaRPr>
          </a:p>
          <a:p>
            <a:pPr algn="r"/>
            <a:endParaRPr lang="en-US" sz="17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715272" y="0"/>
            <a:ext cx="1287404" cy="461665"/>
          </a:xfrm>
          <a:prstGeom prst="rect">
            <a:avLst/>
          </a:prstGeom>
        </p:spPr>
        <p:txBody>
          <a:bodyPr wrap="none">
            <a:spAutoFit/>
          </a:bodyPr>
          <a:lstStyle/>
          <a:p>
            <a:r>
              <a:rPr lang="en-US" sz="2400" b="1" dirty="0">
                <a:solidFill>
                  <a:srgbClr val="FF0000"/>
                </a:solidFill>
              </a:rPr>
              <a:t>your self</a:t>
            </a:r>
          </a:p>
        </p:txBody>
      </p:sp>
      <p:sp>
        <p:nvSpPr>
          <p:cNvPr id="7" name="TextBox 5"/>
          <p:cNvSpPr txBox="1">
            <a:spLocks noChangeArrowheads="1"/>
          </p:cNvSpPr>
          <p:nvPr/>
        </p:nvSpPr>
        <p:spPr bwMode="auto">
          <a:xfrm>
            <a:off x="0" y="214290"/>
            <a:ext cx="8715375" cy="369888"/>
          </a:xfrm>
          <a:prstGeom prst="rect">
            <a:avLst/>
          </a:prstGeom>
          <a:noFill/>
          <a:ln w="9525">
            <a:noFill/>
            <a:miter lim="800000"/>
            <a:headEnd/>
            <a:tailEnd/>
          </a:ln>
        </p:spPr>
        <p:txBody>
          <a:bodyPr>
            <a:spAutoFit/>
          </a:bodyPr>
          <a:lstStyle/>
          <a:p>
            <a:pPr algn="l"/>
            <a:r>
              <a:rPr lang="en-US" b="1" dirty="0" err="1">
                <a:latin typeface="Times New Roman" pitchFamily="18" charset="0"/>
              </a:rPr>
              <a:t>Fdisk</a:t>
            </a:r>
            <a:r>
              <a:rPr lang="en-US" b="1" dirty="0">
                <a:latin typeface="Times New Roman" pitchFamily="18" charset="0"/>
              </a:rPr>
              <a:t> -l</a:t>
            </a:r>
            <a:r>
              <a:rPr lang="en-US" dirty="0"/>
              <a:t> </a:t>
            </a:r>
          </a:p>
        </p:txBody>
      </p:sp>
      <p:pic>
        <p:nvPicPr>
          <p:cNvPr id="8" name="Picture 4" descr="Screenshot.jpg"/>
          <p:cNvPicPr>
            <a:picLocks noChangeAspect="1"/>
          </p:cNvPicPr>
          <p:nvPr/>
        </p:nvPicPr>
        <p:blipFill>
          <a:blip r:embed="rId3"/>
          <a:srcRect/>
          <a:stretch>
            <a:fillRect/>
          </a:stretch>
        </p:blipFill>
        <p:spPr bwMode="auto">
          <a:xfrm>
            <a:off x="857224" y="571480"/>
            <a:ext cx="7929588" cy="621508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42910" y="0"/>
            <a:ext cx="8143932" cy="3293209"/>
          </a:xfrm>
          <a:prstGeom prst="rect">
            <a:avLst/>
          </a:prstGeom>
        </p:spPr>
        <p:txBody>
          <a:bodyPr wrap="square">
            <a:spAutoFit/>
          </a:bodyPr>
          <a:lstStyle/>
          <a:p>
            <a:pPr algn="ctr"/>
            <a:r>
              <a:rPr lang="en-US" sz="2800" dirty="0"/>
              <a:t>Create Physical Extents</a:t>
            </a:r>
          </a:p>
          <a:p>
            <a:endParaRPr lang="en-US" dirty="0"/>
          </a:p>
          <a:p>
            <a:endParaRPr lang="en-US" i="1" dirty="0"/>
          </a:p>
          <a:p>
            <a:r>
              <a:rPr lang="en-US" i="1" dirty="0"/>
              <a:t>. </a:t>
            </a:r>
            <a:r>
              <a:rPr lang="en-US" i="1" dirty="0" err="1"/>
              <a:t>pvcreate</a:t>
            </a:r>
            <a:r>
              <a:rPr lang="en-US" i="1" dirty="0"/>
              <a:t>  /</a:t>
            </a:r>
            <a:r>
              <a:rPr lang="en-US" i="1"/>
              <a:t>dev/hda7    / </a:t>
            </a:r>
            <a:r>
              <a:rPr lang="en-US" i="1" dirty="0"/>
              <a:t>dev/hda8</a:t>
            </a:r>
          </a:p>
          <a:p>
            <a:endParaRPr lang="en-US" i="1" dirty="0"/>
          </a:p>
          <a:p>
            <a:endParaRPr lang="en-US" i="1" dirty="0"/>
          </a:p>
          <a:p>
            <a:r>
              <a:rPr lang="en-US" i="1" dirty="0"/>
              <a:t>. </a:t>
            </a:r>
            <a:r>
              <a:rPr lang="en-US" i="1" dirty="0" err="1"/>
              <a:t>pvcreate</a:t>
            </a:r>
            <a:r>
              <a:rPr lang="en-US" i="1" dirty="0"/>
              <a:t>  /dev/hdd1    /dev/hdd5    /dev/hdd6</a:t>
            </a:r>
          </a:p>
          <a:p>
            <a:endParaRPr lang="en-US" i="1" dirty="0"/>
          </a:p>
          <a:p>
            <a:endParaRPr lang="en-US" i="1" dirty="0"/>
          </a:p>
          <a:p>
            <a:r>
              <a:rPr lang="en-US" i="1" dirty="0"/>
              <a:t>. This tells the LVM about the partitions  </a:t>
            </a:r>
            <a:r>
              <a:rPr lang="en-US" dirty="0"/>
              <a:t>available for use.</a:t>
            </a:r>
          </a:p>
          <a:p>
            <a:endParaRPr lang="en-US" dirty="0"/>
          </a:p>
        </p:txBody>
      </p:sp>
      <p:sp>
        <p:nvSpPr>
          <p:cNvPr id="3" name="Rectangle 2"/>
          <p:cNvSpPr/>
          <p:nvPr/>
        </p:nvSpPr>
        <p:spPr>
          <a:xfrm>
            <a:off x="3357554" y="5643578"/>
            <a:ext cx="1857388" cy="461665"/>
          </a:xfrm>
          <a:prstGeom prst="rect">
            <a:avLst/>
          </a:prstGeom>
        </p:spPr>
        <p:txBody>
          <a:bodyPr wrap="square">
            <a:spAutoFit/>
          </a:bodyPr>
          <a:lstStyle/>
          <a:p>
            <a:r>
              <a:rPr lang="en-US" sz="2400" dirty="0">
                <a:solidFill>
                  <a:srgbClr val="007033"/>
                </a:solidFill>
              </a:rPr>
              <a:t>Step 4 </a:t>
            </a:r>
          </a:p>
        </p:txBody>
      </p:sp>
      <p:sp>
        <p:nvSpPr>
          <p:cNvPr id="4" name="Rectangle 3"/>
          <p:cNvSpPr/>
          <p:nvPr/>
        </p:nvSpPr>
        <p:spPr>
          <a:xfrm>
            <a:off x="0" y="3571876"/>
            <a:ext cx="9144000" cy="1754326"/>
          </a:xfrm>
          <a:prstGeom prst="rect">
            <a:avLst/>
          </a:prstGeom>
        </p:spPr>
        <p:txBody>
          <a:bodyPr wrap="square">
            <a:spAutoFit/>
          </a:bodyPr>
          <a:lstStyle/>
          <a:p>
            <a:pPr algn="ctr"/>
            <a:r>
              <a:rPr lang="en-US" b="1" dirty="0">
                <a:solidFill>
                  <a:srgbClr val="004D86"/>
                </a:solidFill>
                <a:latin typeface="Times New Roman" pitchFamily="18" charset="0"/>
              </a:rPr>
              <a:t>Initializing Physical Volumes</a:t>
            </a:r>
          </a:p>
          <a:p>
            <a:pPr algn="just"/>
            <a:endParaRPr lang="en-US" b="1" dirty="0">
              <a:solidFill>
                <a:srgbClr val="004D86"/>
              </a:solidFill>
              <a:latin typeface="Times New Roman" pitchFamily="18" charset="0"/>
            </a:endParaRPr>
          </a:p>
          <a:p>
            <a:pPr algn="just"/>
            <a:r>
              <a:rPr lang="en-US" dirty="0">
                <a:solidFill>
                  <a:srgbClr val="004D86"/>
                </a:solidFill>
                <a:latin typeface="Times New Roman" pitchFamily="18" charset="0"/>
              </a:rPr>
              <a:t>Use the </a:t>
            </a:r>
            <a:r>
              <a:rPr lang="en-US" dirty="0" err="1">
                <a:solidFill>
                  <a:srgbClr val="004D86"/>
                </a:solidFill>
                <a:latin typeface="Times New Roman" pitchFamily="18" charset="0"/>
              </a:rPr>
              <a:t>pvcreate</a:t>
            </a:r>
            <a:r>
              <a:rPr lang="en-US" dirty="0">
                <a:solidFill>
                  <a:srgbClr val="004D86"/>
                </a:solidFill>
                <a:latin typeface="Times New Roman" pitchFamily="18" charset="0"/>
              </a:rPr>
              <a:t> command to initialize a block device to be used as a physical volume. Initialization is analogous to formatting a file system.</a:t>
            </a:r>
          </a:p>
          <a:p>
            <a:pPr algn="just"/>
            <a:endParaRPr lang="en-US" dirty="0">
              <a:solidFill>
                <a:srgbClr val="004D86"/>
              </a:solidFill>
              <a:latin typeface="Times New Roman" pitchFamily="18" charset="0"/>
            </a:endParaRPr>
          </a:p>
          <a:p>
            <a:pPr algn="just"/>
            <a:r>
              <a:rPr lang="en-US" dirty="0" err="1">
                <a:solidFill>
                  <a:srgbClr val="004D86"/>
                </a:solidFill>
                <a:latin typeface="Times New Roman" pitchFamily="18" charset="0"/>
              </a:rPr>
              <a:t>pvcreate</a:t>
            </a:r>
            <a:r>
              <a:rPr lang="en-US" dirty="0">
                <a:solidFill>
                  <a:srgbClr val="004D86"/>
                </a:solidFill>
                <a:latin typeface="Times New Roman" pitchFamily="18" charset="0"/>
              </a:rPr>
              <a:t>   /dev/sdd1 /dev/sde1 /dev/sdf1</a:t>
            </a:r>
            <a:endParaRPr lang="en-US" dirty="0">
              <a:solidFill>
                <a:srgbClr val="004D86"/>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2000"/>
                                        <p:tgtEl>
                                          <p:spTgt spid="2">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85984" y="500042"/>
            <a:ext cx="4572000" cy="5724644"/>
          </a:xfrm>
          <a:prstGeom prst="rect">
            <a:avLst/>
          </a:prstGeom>
        </p:spPr>
        <p:txBody>
          <a:bodyPr>
            <a:spAutoFit/>
          </a:bodyPr>
          <a:lstStyle/>
          <a:p>
            <a:pPr algn="ctr"/>
            <a:r>
              <a:rPr lang="en-US" sz="2400" dirty="0"/>
              <a:t>Create Volume Groups</a:t>
            </a:r>
          </a:p>
          <a:p>
            <a:r>
              <a:rPr lang="en-US" i="1" dirty="0"/>
              <a:t>. In this example, will create three Volume</a:t>
            </a:r>
          </a:p>
          <a:p>
            <a:r>
              <a:rPr lang="en-US" dirty="0"/>
              <a:t>Groups:</a:t>
            </a:r>
          </a:p>
          <a:p>
            <a:r>
              <a:rPr lang="en-US" b="1" dirty="0">
                <a:solidFill>
                  <a:srgbClr val="004D86"/>
                </a:solidFill>
              </a:rPr>
              <a:t>System</a:t>
            </a:r>
          </a:p>
          <a:p>
            <a:r>
              <a:rPr lang="en-US" b="1" dirty="0">
                <a:solidFill>
                  <a:srgbClr val="004D86"/>
                </a:solidFill>
              </a:rPr>
              <a:t>Data</a:t>
            </a:r>
          </a:p>
          <a:p>
            <a:r>
              <a:rPr lang="en-US" b="1" dirty="0">
                <a:solidFill>
                  <a:srgbClr val="004D86"/>
                </a:solidFill>
              </a:rPr>
              <a:t>Swap</a:t>
            </a:r>
          </a:p>
          <a:p>
            <a:endParaRPr lang="en-US" dirty="0"/>
          </a:p>
          <a:p>
            <a:r>
              <a:rPr lang="en-US" b="1" i="1" dirty="0">
                <a:solidFill>
                  <a:srgbClr val="C75F09"/>
                </a:solidFill>
              </a:rPr>
              <a:t>1) </a:t>
            </a:r>
            <a:r>
              <a:rPr lang="en-US" b="1" i="1" dirty="0" err="1"/>
              <a:t>vgcreate</a:t>
            </a:r>
            <a:r>
              <a:rPr lang="en-US" b="1" i="1" dirty="0"/>
              <a:t>  system  /dev/hda7 /dev/hdd5</a:t>
            </a:r>
          </a:p>
          <a:p>
            <a:r>
              <a:rPr lang="en-US" i="1" dirty="0">
                <a:solidFill>
                  <a:srgbClr val="007033"/>
                </a:solidFill>
              </a:rPr>
              <a:t>. For Display a Volume Group</a:t>
            </a:r>
          </a:p>
          <a:p>
            <a:r>
              <a:rPr lang="en-US" b="1" dirty="0"/>
              <a:t># </a:t>
            </a:r>
            <a:r>
              <a:rPr lang="en-US" b="1" dirty="0" err="1"/>
              <a:t>vgdisplay</a:t>
            </a:r>
            <a:r>
              <a:rPr lang="en-US" b="1" dirty="0"/>
              <a:t>  system</a:t>
            </a:r>
          </a:p>
          <a:p>
            <a:endParaRPr lang="en-US" b="1" dirty="0"/>
          </a:p>
          <a:p>
            <a:endParaRPr lang="en-US" dirty="0"/>
          </a:p>
          <a:p>
            <a:r>
              <a:rPr lang="it-IT" b="1" i="1" dirty="0">
                <a:solidFill>
                  <a:srgbClr val="C75F09"/>
                </a:solidFill>
              </a:rPr>
              <a:t>2)</a:t>
            </a:r>
            <a:r>
              <a:rPr lang="it-IT" b="1" i="1" dirty="0"/>
              <a:t>vgcreate  data  /dev/hda8 /dev/hdd6</a:t>
            </a:r>
          </a:p>
          <a:p>
            <a:r>
              <a:rPr lang="en-US" i="1" dirty="0">
                <a:solidFill>
                  <a:srgbClr val="007033"/>
                </a:solidFill>
              </a:rPr>
              <a:t>. For Display a Volume Group</a:t>
            </a:r>
          </a:p>
          <a:p>
            <a:r>
              <a:rPr lang="en-US" b="1" dirty="0"/>
              <a:t># </a:t>
            </a:r>
            <a:r>
              <a:rPr lang="en-US" b="1" dirty="0" err="1"/>
              <a:t>vgdisplay</a:t>
            </a:r>
            <a:r>
              <a:rPr lang="en-US" b="1" dirty="0"/>
              <a:t>  data</a:t>
            </a:r>
          </a:p>
          <a:p>
            <a:endParaRPr lang="en-US" dirty="0"/>
          </a:p>
          <a:p>
            <a:endParaRPr lang="en-US" dirty="0"/>
          </a:p>
          <a:p>
            <a:r>
              <a:rPr lang="en-US" b="1" i="1" dirty="0">
                <a:solidFill>
                  <a:srgbClr val="C75F09"/>
                </a:solidFill>
              </a:rPr>
              <a:t>3) </a:t>
            </a:r>
            <a:r>
              <a:rPr lang="en-US" b="1" i="1" dirty="0" err="1"/>
              <a:t>Vgcreate</a:t>
            </a:r>
            <a:r>
              <a:rPr lang="en-US" b="1" i="1" dirty="0"/>
              <a:t>   swap /dev/hdd1</a:t>
            </a:r>
          </a:p>
          <a:p>
            <a:r>
              <a:rPr lang="en-US" i="1" dirty="0">
                <a:solidFill>
                  <a:srgbClr val="007033"/>
                </a:solidFill>
              </a:rPr>
              <a:t>. For Display a Volume Group</a:t>
            </a:r>
          </a:p>
          <a:p>
            <a:r>
              <a:rPr lang="en-US" b="1" dirty="0"/>
              <a:t># </a:t>
            </a:r>
            <a:r>
              <a:rPr lang="en-US" b="1" dirty="0" err="1"/>
              <a:t>vgdisplay</a:t>
            </a:r>
            <a:r>
              <a:rPr lang="en-US" b="1" dirty="0"/>
              <a:t>  swap</a:t>
            </a:r>
          </a:p>
        </p:txBody>
      </p:sp>
      <p:sp>
        <p:nvSpPr>
          <p:cNvPr id="3" name="Rectangle 2"/>
          <p:cNvSpPr/>
          <p:nvPr/>
        </p:nvSpPr>
        <p:spPr>
          <a:xfrm>
            <a:off x="5643570" y="6143644"/>
            <a:ext cx="1857388" cy="461665"/>
          </a:xfrm>
          <a:prstGeom prst="rect">
            <a:avLst/>
          </a:prstGeom>
        </p:spPr>
        <p:txBody>
          <a:bodyPr wrap="square">
            <a:spAutoFit/>
          </a:bodyPr>
          <a:lstStyle/>
          <a:p>
            <a:r>
              <a:rPr lang="en-US" sz="2400" dirty="0">
                <a:solidFill>
                  <a:srgbClr val="007033"/>
                </a:solidFill>
              </a:rPr>
              <a:t>Step 5</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3" end="3"/>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4" end="4"/>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2000"/>
                                        <p:tgtEl>
                                          <p:spTgt spid="2">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2000"/>
                                        <p:tgtEl>
                                          <p:spTgt spid="2">
                                            <p:txEl>
                                              <p:pRg st="8" end="8"/>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2000"/>
                                        <p:tgtEl>
                                          <p:spTgt spid="2">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2000"/>
                                        <p:tgtEl>
                                          <p:spTgt spid="2">
                                            <p:txEl>
                                              <p:pRg st="12" end="1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
                                            <p:txEl>
                                              <p:pRg st="13" end="13"/>
                                            </p:txEl>
                                          </p:spTgt>
                                        </p:tgtEl>
                                        <p:attrNameLst>
                                          <p:attrName>style.visibility</p:attrName>
                                        </p:attrNameLst>
                                      </p:cBhvr>
                                      <p:to>
                                        <p:strVal val="visible"/>
                                      </p:to>
                                    </p:set>
                                    <p:animEffect transition="in" filter="fade">
                                      <p:cBhvr>
                                        <p:cTn id="58" dur="2000"/>
                                        <p:tgtEl>
                                          <p:spTgt spid="2">
                                            <p:txEl>
                                              <p:pRg st="13" end="13"/>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Effect transition="in" filter="fade">
                                      <p:cBhvr>
                                        <p:cTn id="61" dur="2000"/>
                                        <p:tgtEl>
                                          <p:spTgt spid="2">
                                            <p:txEl>
                                              <p:pRg st="14" end="14"/>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
                                            <p:txEl>
                                              <p:pRg st="17" end="17"/>
                                            </p:txEl>
                                          </p:spTgt>
                                        </p:tgtEl>
                                        <p:attrNameLst>
                                          <p:attrName>style.visibility</p:attrName>
                                        </p:attrNameLst>
                                      </p:cBhvr>
                                      <p:to>
                                        <p:strVal val="visible"/>
                                      </p:to>
                                    </p:set>
                                    <p:animEffect transition="in" filter="fade">
                                      <p:cBhvr>
                                        <p:cTn id="64" dur="2000"/>
                                        <p:tgtEl>
                                          <p:spTgt spid="2">
                                            <p:txEl>
                                              <p:pRg st="17" end="17"/>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
                                            <p:txEl>
                                              <p:pRg st="18" end="18"/>
                                            </p:txEl>
                                          </p:spTgt>
                                        </p:tgtEl>
                                        <p:attrNameLst>
                                          <p:attrName>style.visibility</p:attrName>
                                        </p:attrNameLst>
                                      </p:cBhvr>
                                      <p:to>
                                        <p:strVal val="visible"/>
                                      </p:to>
                                    </p:set>
                                    <p:animEffect transition="in" filter="fade">
                                      <p:cBhvr>
                                        <p:cTn id="67" dur="2000"/>
                                        <p:tgtEl>
                                          <p:spTgt spid="2">
                                            <p:txEl>
                                              <p:pRg st="18" end="1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
                                            <p:txEl>
                                              <p:pRg st="19" end="19"/>
                                            </p:txEl>
                                          </p:spTgt>
                                        </p:tgtEl>
                                        <p:attrNameLst>
                                          <p:attrName>style.visibility</p:attrName>
                                        </p:attrNameLst>
                                      </p:cBhvr>
                                      <p:to>
                                        <p:strVal val="visible"/>
                                      </p:to>
                                    </p:set>
                                    <p:animEffect transition="in" filter="fade">
                                      <p:cBhvr>
                                        <p:cTn id="70" dur="20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357166"/>
            <a:ext cx="9144000" cy="5509200"/>
          </a:xfrm>
          <a:prstGeom prst="rect">
            <a:avLst/>
          </a:prstGeom>
        </p:spPr>
        <p:txBody>
          <a:bodyPr wrap="square">
            <a:spAutoFit/>
          </a:bodyPr>
          <a:lstStyle/>
          <a:p>
            <a:pPr algn="ctr"/>
            <a:r>
              <a:rPr lang="en-US" sz="2800" b="1" dirty="0"/>
              <a:t>Create Logical Volumes</a:t>
            </a:r>
          </a:p>
          <a:p>
            <a:r>
              <a:rPr lang="en-US" i="1" dirty="0"/>
              <a:t>. Logical Volumes are the last step before </a:t>
            </a:r>
            <a:r>
              <a:rPr lang="en-US" dirty="0"/>
              <a:t>we create a </a:t>
            </a:r>
            <a:r>
              <a:rPr lang="en-US" dirty="0" err="1"/>
              <a:t>filesystem</a:t>
            </a:r>
            <a:r>
              <a:rPr lang="en-US" dirty="0"/>
              <a:t>. Finally!!</a:t>
            </a:r>
          </a:p>
          <a:p>
            <a:endParaRPr lang="en-US" i="1" dirty="0"/>
          </a:p>
          <a:p>
            <a:r>
              <a:rPr lang="en-US" i="1" dirty="0"/>
              <a:t>. </a:t>
            </a:r>
            <a:r>
              <a:rPr lang="en-US" b="1" i="1" dirty="0">
                <a:solidFill>
                  <a:srgbClr val="004D86"/>
                </a:solidFill>
              </a:rPr>
              <a:t>Basic command:</a:t>
            </a:r>
          </a:p>
          <a:p>
            <a:r>
              <a:rPr lang="en-US" dirty="0"/>
              <a:t># </a:t>
            </a:r>
            <a:r>
              <a:rPr lang="en-US" dirty="0" err="1"/>
              <a:t>lvcreate</a:t>
            </a:r>
            <a:r>
              <a:rPr lang="en-US" dirty="0"/>
              <a:t> -n </a:t>
            </a:r>
            <a:r>
              <a:rPr lang="en-US" dirty="0" err="1"/>
              <a:t>var</a:t>
            </a:r>
            <a:r>
              <a:rPr lang="en-US" dirty="0"/>
              <a:t> -L 1000M</a:t>
            </a:r>
          </a:p>
          <a:p>
            <a:endParaRPr lang="en-US" i="1" dirty="0"/>
          </a:p>
          <a:p>
            <a:r>
              <a:rPr lang="en-US" dirty="0">
                <a:solidFill>
                  <a:srgbClr val="004D86"/>
                </a:solidFill>
              </a:rPr>
              <a:t>But, we would like to stripe the data for performance...</a:t>
            </a:r>
          </a:p>
          <a:p>
            <a:endParaRPr lang="en-US" dirty="0">
              <a:solidFill>
                <a:srgbClr val="004D86"/>
              </a:solidFill>
            </a:endParaRPr>
          </a:p>
          <a:p>
            <a:r>
              <a:rPr lang="en-US" i="1" dirty="0"/>
              <a:t># </a:t>
            </a:r>
            <a:r>
              <a:rPr lang="en-US" i="1" dirty="0" err="1"/>
              <a:t>lvcreate</a:t>
            </a:r>
            <a:r>
              <a:rPr lang="en-US" i="1" dirty="0"/>
              <a:t> -n </a:t>
            </a:r>
            <a:r>
              <a:rPr lang="en-US" i="1" dirty="0" err="1"/>
              <a:t>var</a:t>
            </a:r>
            <a:r>
              <a:rPr lang="en-US" i="1" dirty="0"/>
              <a:t> -</a:t>
            </a:r>
            <a:r>
              <a:rPr lang="en-US" i="1" dirty="0" err="1"/>
              <a:t>i</a:t>
            </a:r>
            <a:r>
              <a:rPr lang="en-US" i="1" dirty="0"/>
              <a:t> 2 -I 64 system –L </a:t>
            </a:r>
            <a:r>
              <a:rPr lang="en-US" dirty="0"/>
              <a:t>900M</a:t>
            </a:r>
          </a:p>
          <a:p>
            <a:endParaRPr lang="en-US" dirty="0"/>
          </a:p>
          <a:p>
            <a:r>
              <a:rPr lang="en-US" i="1" dirty="0"/>
              <a:t> # </a:t>
            </a:r>
            <a:r>
              <a:rPr lang="en-US" i="1" dirty="0" err="1"/>
              <a:t>lvcreate</a:t>
            </a:r>
            <a:r>
              <a:rPr lang="en-US" i="1" dirty="0"/>
              <a:t> -n </a:t>
            </a:r>
            <a:r>
              <a:rPr lang="en-US" i="1" dirty="0" err="1"/>
              <a:t>tmp</a:t>
            </a:r>
            <a:r>
              <a:rPr lang="en-US" i="1" dirty="0"/>
              <a:t> -</a:t>
            </a:r>
            <a:r>
              <a:rPr lang="en-US" i="1" dirty="0" err="1"/>
              <a:t>i</a:t>
            </a:r>
            <a:r>
              <a:rPr lang="en-US" i="1" dirty="0"/>
              <a:t> 2 -I 64 system –L </a:t>
            </a:r>
            <a:r>
              <a:rPr lang="en-US" dirty="0"/>
              <a:t>200M</a:t>
            </a:r>
          </a:p>
          <a:p>
            <a:endParaRPr lang="en-US" dirty="0"/>
          </a:p>
          <a:p>
            <a:r>
              <a:rPr lang="en-US" i="1" dirty="0"/>
              <a:t> # </a:t>
            </a:r>
            <a:r>
              <a:rPr lang="en-US" i="1" dirty="0" err="1"/>
              <a:t>lvcreate</a:t>
            </a:r>
            <a:r>
              <a:rPr lang="en-US" i="1" dirty="0"/>
              <a:t> -n </a:t>
            </a:r>
            <a:r>
              <a:rPr lang="en-US" i="1" dirty="0" err="1"/>
              <a:t>usr</a:t>
            </a:r>
            <a:r>
              <a:rPr lang="en-US" i="1" dirty="0"/>
              <a:t> system -L 1000M</a:t>
            </a:r>
          </a:p>
          <a:p>
            <a:endParaRPr lang="en-US" i="1" dirty="0"/>
          </a:p>
          <a:p>
            <a:r>
              <a:rPr lang="en-US" dirty="0">
                <a:solidFill>
                  <a:srgbClr val="004D86"/>
                </a:solidFill>
              </a:rPr>
              <a:t>Single block for right now, will stripe during data conversion transfer</a:t>
            </a:r>
            <a:r>
              <a:rPr lang="en-US" dirty="0"/>
              <a:t>.</a:t>
            </a:r>
          </a:p>
          <a:p>
            <a:endParaRPr lang="en-US" i="1" dirty="0"/>
          </a:p>
          <a:p>
            <a:r>
              <a:rPr lang="en-US" i="1" dirty="0"/>
              <a:t> # </a:t>
            </a:r>
            <a:r>
              <a:rPr lang="en-US" i="1" dirty="0" err="1"/>
              <a:t>lvcreate</a:t>
            </a:r>
            <a:r>
              <a:rPr lang="en-US" i="1" dirty="0"/>
              <a:t> -n home -</a:t>
            </a:r>
            <a:r>
              <a:rPr lang="en-US" i="1" dirty="0" err="1"/>
              <a:t>i</a:t>
            </a:r>
            <a:r>
              <a:rPr lang="en-US" i="1" dirty="0"/>
              <a:t> 2 -I 64 data –L </a:t>
            </a:r>
            <a:r>
              <a:rPr lang="en-US" dirty="0"/>
              <a:t>392M</a:t>
            </a:r>
          </a:p>
          <a:p>
            <a:br>
              <a:rPr lang="en-US" i="1" dirty="0"/>
            </a:br>
            <a:r>
              <a:rPr lang="en-US" i="1" dirty="0"/>
              <a:t> # </a:t>
            </a:r>
            <a:r>
              <a:rPr lang="en-US" i="1" dirty="0" err="1"/>
              <a:t>lvcreate</a:t>
            </a:r>
            <a:r>
              <a:rPr lang="en-US" i="1" dirty="0"/>
              <a:t> -n swap0 swap -L 100M</a:t>
            </a:r>
            <a:endParaRPr lang="en-US" dirty="0"/>
          </a:p>
        </p:txBody>
      </p:sp>
      <p:sp>
        <p:nvSpPr>
          <p:cNvPr id="3" name="Rectangle 2"/>
          <p:cNvSpPr/>
          <p:nvPr/>
        </p:nvSpPr>
        <p:spPr>
          <a:xfrm>
            <a:off x="5000628" y="6143644"/>
            <a:ext cx="1857388" cy="461665"/>
          </a:xfrm>
          <a:prstGeom prst="rect">
            <a:avLst/>
          </a:prstGeom>
        </p:spPr>
        <p:txBody>
          <a:bodyPr wrap="square">
            <a:spAutoFit/>
          </a:bodyPr>
          <a:lstStyle/>
          <a:p>
            <a:r>
              <a:rPr lang="en-US" sz="2400" dirty="0">
                <a:solidFill>
                  <a:srgbClr val="007033"/>
                </a:solidFill>
              </a:rPr>
              <a:t>Step 6 </a:t>
            </a:r>
          </a:p>
        </p:txBody>
      </p:sp>
    </p:spTree>
  </p:cSld>
  <p:clrMapOvr>
    <a:masterClrMapping/>
  </p:clrMapOvr>
  <p:transition spd="slow">
    <p:newsflash/>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714356"/>
            <a:ext cx="8858280" cy="3323987"/>
          </a:xfrm>
          <a:prstGeom prst="rect">
            <a:avLst/>
          </a:prstGeom>
        </p:spPr>
        <p:txBody>
          <a:bodyPr wrap="square">
            <a:spAutoFit/>
          </a:bodyPr>
          <a:lstStyle/>
          <a:p>
            <a:pPr algn="ctr"/>
            <a:r>
              <a:rPr lang="en-US" sz="2400" b="1" dirty="0"/>
              <a:t>Create </a:t>
            </a:r>
            <a:r>
              <a:rPr lang="en-US" sz="2400" b="1" dirty="0" err="1"/>
              <a:t>Filesystems</a:t>
            </a:r>
            <a:endParaRPr lang="en-US" sz="2400" b="1" dirty="0"/>
          </a:p>
          <a:p>
            <a:pPr algn="ctr"/>
            <a:endParaRPr lang="en-US" sz="2400" b="1" dirty="0"/>
          </a:p>
          <a:p>
            <a:r>
              <a:rPr lang="en-US" i="1" dirty="0"/>
              <a:t> # mkfs.xfs  /dev/system/</a:t>
            </a:r>
            <a:r>
              <a:rPr lang="en-US" i="1" dirty="0" err="1"/>
              <a:t>var</a:t>
            </a:r>
            <a:endParaRPr lang="en-US" i="1" dirty="0"/>
          </a:p>
          <a:p>
            <a:endParaRPr lang="en-US" i="1" dirty="0"/>
          </a:p>
          <a:p>
            <a:r>
              <a:rPr lang="en-US" i="1" dirty="0"/>
              <a:t> # mkfs.xfs  /dev/system/</a:t>
            </a:r>
            <a:r>
              <a:rPr lang="en-US" i="1" dirty="0" err="1"/>
              <a:t>tmp</a:t>
            </a:r>
            <a:endParaRPr lang="en-US" i="1" dirty="0"/>
          </a:p>
          <a:p>
            <a:endParaRPr lang="en-US" i="1" dirty="0"/>
          </a:p>
          <a:p>
            <a:r>
              <a:rPr lang="en-US" i="1" dirty="0"/>
              <a:t> # mkfs.xfs  /dev/system/</a:t>
            </a:r>
            <a:r>
              <a:rPr lang="en-US" i="1" dirty="0" err="1"/>
              <a:t>usr</a:t>
            </a:r>
            <a:endParaRPr lang="en-US" i="1" dirty="0"/>
          </a:p>
          <a:p>
            <a:endParaRPr lang="en-US" i="1" dirty="0"/>
          </a:p>
          <a:p>
            <a:r>
              <a:rPr lang="en-US" i="1" dirty="0"/>
              <a:t> # mkfs.xfs  /dev/data/home</a:t>
            </a:r>
          </a:p>
          <a:p>
            <a:endParaRPr lang="en-US" i="1" dirty="0"/>
          </a:p>
          <a:p>
            <a:r>
              <a:rPr lang="en-US" i="1" dirty="0"/>
              <a:t> # </a:t>
            </a:r>
            <a:r>
              <a:rPr lang="en-US" i="1" dirty="0" err="1"/>
              <a:t>mkswap</a:t>
            </a:r>
            <a:r>
              <a:rPr lang="en-US" i="1" dirty="0"/>
              <a:t>  /dev/swap/</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6" end="6"/>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 calcmode="lin" valueType="num">
                                      <p:cBhvr>
                                        <p:cTn id="34"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35"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36" dur="1000"/>
                                        <p:tgtEl>
                                          <p:spTgt spid="4">
                                            <p:txEl>
                                              <p:pRg st="8" end="8"/>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p:cTn id="39" dur="1000" fill="hold"/>
                                        <p:tgtEl>
                                          <p:spTgt spid="4">
                                            <p:txEl>
                                              <p:pRg st="10" end="10"/>
                                            </p:txEl>
                                          </p:spTgt>
                                        </p:tgtEl>
                                        <p:attrNameLst>
                                          <p:attrName>ppt_w</p:attrName>
                                        </p:attrNameLst>
                                      </p:cBhvr>
                                      <p:tavLst>
                                        <p:tav tm="0">
                                          <p:val>
                                            <p:strVal val="#ppt_w*0.70"/>
                                          </p:val>
                                        </p:tav>
                                        <p:tav tm="100000">
                                          <p:val>
                                            <p:strVal val="#ppt_w"/>
                                          </p:val>
                                        </p:tav>
                                      </p:tavLst>
                                    </p:anim>
                                    <p:anim calcmode="lin" valueType="num">
                                      <p:cBhvr>
                                        <p:cTn id="40" dur="1000" fill="hold"/>
                                        <p:tgtEl>
                                          <p:spTgt spid="4">
                                            <p:txEl>
                                              <p:pRg st="10" end="10"/>
                                            </p:txEl>
                                          </p:spTgt>
                                        </p:tgtEl>
                                        <p:attrNameLst>
                                          <p:attrName>ppt_h</p:attrName>
                                        </p:attrNameLst>
                                      </p:cBhvr>
                                      <p:tavLst>
                                        <p:tav tm="0">
                                          <p:val>
                                            <p:strVal val="#ppt_h"/>
                                          </p:val>
                                        </p:tav>
                                        <p:tav tm="100000">
                                          <p:val>
                                            <p:strVal val="#ppt_h"/>
                                          </p:val>
                                        </p:tav>
                                      </p:tavLst>
                                    </p:anim>
                                    <p:animEffect transition="in" filter="fade">
                                      <p:cBhvr>
                                        <p:cTn id="41"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428604"/>
            <a:ext cx="9144000" cy="4247317"/>
          </a:xfrm>
          <a:prstGeom prst="rect">
            <a:avLst/>
          </a:prstGeom>
        </p:spPr>
        <p:txBody>
          <a:bodyPr wrap="square">
            <a:spAutoFit/>
          </a:bodyPr>
          <a:lstStyle/>
          <a:p>
            <a:pPr algn="ctr"/>
            <a:r>
              <a:rPr lang="en-US" sz="2400" b="1" dirty="0"/>
              <a:t>Mount </a:t>
            </a:r>
            <a:r>
              <a:rPr lang="en-US" sz="2400" b="1" dirty="0" err="1"/>
              <a:t>Filesystems</a:t>
            </a:r>
            <a:endParaRPr lang="en-US" sz="2400" b="1" dirty="0"/>
          </a:p>
          <a:p>
            <a:pPr algn="ctr"/>
            <a:endParaRPr lang="en-US" sz="2400" b="1" dirty="0"/>
          </a:p>
          <a:p>
            <a:r>
              <a:rPr lang="en-US" i="1" dirty="0"/>
              <a:t># </a:t>
            </a:r>
            <a:r>
              <a:rPr lang="en-US" i="1" dirty="0" err="1"/>
              <a:t>mkdir</a:t>
            </a:r>
            <a:r>
              <a:rPr lang="en-US" i="1" dirty="0"/>
              <a:t> /</a:t>
            </a:r>
            <a:r>
              <a:rPr lang="en-US" i="1" dirty="0" err="1"/>
              <a:t>mnt</a:t>
            </a:r>
            <a:r>
              <a:rPr lang="en-US" i="1" dirty="0"/>
              <a:t>/</a:t>
            </a:r>
            <a:r>
              <a:rPr lang="en-US" i="1" dirty="0" err="1"/>
              <a:t>tmp</a:t>
            </a:r>
            <a:r>
              <a:rPr lang="en-US" i="1" dirty="0"/>
              <a:t> </a:t>
            </a:r>
            <a:r>
              <a:rPr lang="en-US" i="1" dirty="0" err="1"/>
              <a:t>var</a:t>
            </a:r>
            <a:endParaRPr lang="en-US" i="1" dirty="0"/>
          </a:p>
          <a:p>
            <a:endParaRPr lang="en-US" i="1" dirty="0"/>
          </a:p>
          <a:p>
            <a:r>
              <a:rPr lang="en-US" i="1" dirty="0"/>
              <a:t># mount /dev/system/</a:t>
            </a:r>
            <a:r>
              <a:rPr lang="en-US" i="1" dirty="0" err="1"/>
              <a:t>var</a:t>
            </a:r>
            <a:r>
              <a:rPr lang="en-US" i="1" dirty="0"/>
              <a:t> /</a:t>
            </a:r>
            <a:r>
              <a:rPr lang="en-US" i="1" dirty="0" err="1"/>
              <a:t>mnt</a:t>
            </a:r>
            <a:r>
              <a:rPr lang="en-US" i="1" dirty="0"/>
              <a:t>/</a:t>
            </a:r>
            <a:r>
              <a:rPr lang="en-US" i="1" dirty="0" err="1"/>
              <a:t>tmp</a:t>
            </a:r>
            <a:r>
              <a:rPr lang="en-US" i="1" dirty="0"/>
              <a:t> </a:t>
            </a:r>
            <a:r>
              <a:rPr lang="en-US" i="1" dirty="0" err="1"/>
              <a:t>var</a:t>
            </a:r>
            <a:endParaRPr lang="en-US" i="1" dirty="0"/>
          </a:p>
          <a:p>
            <a:endParaRPr lang="en-US" i="1" dirty="0"/>
          </a:p>
          <a:p>
            <a:pPr algn="ctr"/>
            <a:endParaRPr lang="en-US" sz="2400" dirty="0"/>
          </a:p>
          <a:p>
            <a:pPr algn="ctr"/>
            <a:endParaRPr lang="en-US" sz="2400" dirty="0"/>
          </a:p>
          <a:p>
            <a:pPr algn="ctr"/>
            <a:r>
              <a:rPr lang="en-US" sz="2400" dirty="0"/>
              <a:t>Update Init Scripts</a:t>
            </a:r>
          </a:p>
          <a:p>
            <a:pPr algn="ctr"/>
            <a:endParaRPr lang="en-US" sz="2400" dirty="0"/>
          </a:p>
          <a:p>
            <a:pPr algn="ctr"/>
            <a:r>
              <a:rPr lang="en-US" dirty="0"/>
              <a:t>In  /etc/</a:t>
            </a:r>
            <a:r>
              <a:rPr lang="en-US" dirty="0" err="1"/>
              <a:t>init.d</a:t>
            </a:r>
            <a:r>
              <a:rPr lang="en-US" dirty="0"/>
              <a:t>/</a:t>
            </a:r>
            <a:r>
              <a:rPr lang="en-US" dirty="0" err="1"/>
              <a:t>rc.d</a:t>
            </a:r>
            <a:r>
              <a:rPr lang="en-US" dirty="0"/>
              <a:t>/</a:t>
            </a:r>
            <a:r>
              <a:rPr lang="en-US" dirty="0" err="1"/>
              <a:t>rc.local</a:t>
            </a:r>
            <a:r>
              <a:rPr lang="en-US" dirty="0"/>
              <a:t> (</a:t>
            </a:r>
            <a:r>
              <a:rPr lang="en-US" dirty="0" err="1"/>
              <a:t>RedHat</a:t>
            </a:r>
            <a:r>
              <a:rPr lang="en-US" dirty="0"/>
              <a:t>)</a:t>
            </a:r>
          </a:p>
          <a:p>
            <a:endParaRPr lang="en-US" dirty="0"/>
          </a:p>
          <a:p>
            <a:r>
              <a:rPr lang="en-US" dirty="0"/>
              <a:t># </a:t>
            </a:r>
            <a:r>
              <a:rPr lang="en-US" dirty="0" err="1"/>
              <a:t>vgchange</a:t>
            </a:r>
            <a:r>
              <a:rPr lang="en-US" dirty="0"/>
              <a:t> -a y</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14546" y="1500174"/>
            <a:ext cx="4572000" cy="2215991"/>
          </a:xfrm>
          <a:prstGeom prst="rect">
            <a:avLst/>
          </a:prstGeom>
        </p:spPr>
        <p:txBody>
          <a:bodyPr>
            <a:spAutoFit/>
          </a:bodyPr>
          <a:lstStyle/>
          <a:p>
            <a:pPr algn="ctr"/>
            <a:r>
              <a:rPr lang="en-US" sz="2400" dirty="0"/>
              <a:t>Migrate </a:t>
            </a:r>
            <a:r>
              <a:rPr lang="en-US" sz="2400" dirty="0" err="1"/>
              <a:t>Fileystems</a:t>
            </a:r>
            <a:endParaRPr lang="en-US" sz="2400" dirty="0"/>
          </a:p>
          <a:p>
            <a:pPr algn="ctr"/>
            <a:endParaRPr lang="en-US" sz="2400" dirty="0"/>
          </a:p>
          <a:p>
            <a:r>
              <a:rPr lang="en-US" i="1" dirty="0"/>
              <a:t> # </a:t>
            </a:r>
            <a:r>
              <a:rPr lang="en-US" i="1" dirty="0" err="1"/>
              <a:t>cd</a:t>
            </a:r>
            <a:r>
              <a:rPr lang="en-US" i="1" dirty="0"/>
              <a:t> /</a:t>
            </a:r>
            <a:r>
              <a:rPr lang="en-US" i="1" dirty="0" err="1"/>
              <a:t>var</a:t>
            </a:r>
            <a:endParaRPr lang="en-US" i="1" dirty="0"/>
          </a:p>
          <a:p>
            <a:endParaRPr lang="en-US" i="1" dirty="0"/>
          </a:p>
          <a:p>
            <a:r>
              <a:rPr lang="en-US" i="1" dirty="0"/>
              <a:t> # find . depth print—</a:t>
            </a:r>
            <a:r>
              <a:rPr lang="en-US" i="1" dirty="0" err="1"/>
              <a:t>cpio</a:t>
            </a:r>
            <a:r>
              <a:rPr lang="en-US" i="1" dirty="0"/>
              <a:t> pd /</a:t>
            </a:r>
            <a:r>
              <a:rPr lang="en-US" i="1" dirty="0" err="1"/>
              <a:t>mnt</a:t>
            </a:r>
            <a:r>
              <a:rPr lang="en-US" i="1" dirty="0"/>
              <a:t>/</a:t>
            </a:r>
            <a:r>
              <a:rPr lang="en-US" i="1" dirty="0" err="1"/>
              <a:t>tmp</a:t>
            </a:r>
            <a:r>
              <a:rPr lang="en-US" i="1" dirty="0"/>
              <a:t> </a:t>
            </a:r>
            <a:r>
              <a:rPr lang="en-US" i="1" dirty="0" err="1"/>
              <a:t>var</a:t>
            </a:r>
            <a:endParaRPr lang="en-US" i="1" dirty="0"/>
          </a:p>
          <a:p>
            <a:endParaRPr lang="en-US" i="1" dirty="0"/>
          </a:p>
          <a:p>
            <a:r>
              <a:rPr lang="en-US" i="1" dirty="0"/>
              <a:t> </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rot="5400000">
            <a:off x="1345993" y="-1154297"/>
            <a:ext cx="6594860" cy="9001158"/>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2000" fill="hold"/>
                                        <p:tgtEl>
                                          <p:spTgt spid="2051"/>
                                        </p:tgtEl>
                                        <p:attrNameLst>
                                          <p:attrName>ppt_w</p:attrName>
                                        </p:attrNameLst>
                                      </p:cBhvr>
                                      <p:tavLst>
                                        <p:tav tm="0">
                                          <p:val>
                                            <p:strVal val="#ppt_w*0.70"/>
                                          </p:val>
                                        </p:tav>
                                        <p:tav tm="100000">
                                          <p:val>
                                            <p:strVal val="#ppt_w"/>
                                          </p:val>
                                        </p:tav>
                                      </p:tavLst>
                                    </p:anim>
                                    <p:anim calcmode="lin" valueType="num">
                                      <p:cBhvr>
                                        <p:cTn id="8" dur="2000" fill="hold"/>
                                        <p:tgtEl>
                                          <p:spTgt spid="2051"/>
                                        </p:tgtEl>
                                        <p:attrNameLst>
                                          <p:attrName>ppt_h</p:attrName>
                                        </p:attrNameLst>
                                      </p:cBhvr>
                                      <p:tavLst>
                                        <p:tav tm="0">
                                          <p:val>
                                            <p:strVal val="#ppt_h"/>
                                          </p:val>
                                        </p:tav>
                                        <p:tav tm="100000">
                                          <p:val>
                                            <p:strVal val="#ppt_h"/>
                                          </p:val>
                                        </p:tav>
                                      </p:tavLst>
                                    </p:anim>
                                    <p:animEffect transition="in" filter="fade">
                                      <p:cBhvr>
                                        <p:cTn id="9"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500042"/>
            <a:ext cx="8715375" cy="5632450"/>
          </a:xfrm>
          <a:prstGeom prst="rect">
            <a:avLst/>
          </a:prstGeom>
          <a:noFill/>
          <a:ln w="9525">
            <a:noFill/>
            <a:miter lim="800000"/>
            <a:headEnd/>
            <a:tailEnd/>
          </a:ln>
        </p:spPr>
        <p:txBody>
          <a:bodyPr>
            <a:spAutoFit/>
          </a:bodyPr>
          <a:lstStyle/>
          <a:p>
            <a:pPr algn="l" rtl="0"/>
            <a:r>
              <a:rPr lang="en-US" sz="1200" b="1" dirty="0">
                <a:latin typeface="Times New Roman" pitchFamily="18" charset="0"/>
              </a:rPr>
              <a:t>Scanning for Block Devices</a:t>
            </a:r>
          </a:p>
          <a:p>
            <a:pPr algn="l" rtl="0"/>
            <a:r>
              <a:rPr lang="en-US" sz="1000" dirty="0">
                <a:latin typeface="Times New Roman" pitchFamily="18" charset="0"/>
              </a:rPr>
              <a:t>You can scan for block devices that may be used as physical volumes with the </a:t>
            </a:r>
            <a:r>
              <a:rPr lang="en-US" sz="1000" dirty="0" err="1">
                <a:latin typeface="Times New Roman" pitchFamily="18" charset="0"/>
              </a:rPr>
              <a:t>lvmdiskscan</a:t>
            </a:r>
            <a:endParaRPr lang="en-US" sz="1000" dirty="0">
              <a:latin typeface="Times New Roman" pitchFamily="18" charset="0"/>
            </a:endParaRPr>
          </a:p>
          <a:p>
            <a:pPr algn="l" rtl="0"/>
            <a:r>
              <a:rPr lang="en-US" sz="1000" dirty="0">
                <a:latin typeface="Times New Roman" pitchFamily="18" charset="0"/>
              </a:rPr>
              <a:t>command, as shown in the following example.</a:t>
            </a:r>
          </a:p>
          <a:p>
            <a:pPr algn="l" rtl="0"/>
            <a:r>
              <a:rPr lang="en-US" sz="1000" dirty="0">
                <a:latin typeface="Times New Roman" pitchFamily="18" charset="0"/>
              </a:rPr>
              <a:t># </a:t>
            </a:r>
            <a:r>
              <a:rPr lang="en-US" sz="1000" b="1" dirty="0" err="1">
                <a:latin typeface="Times New Roman" pitchFamily="18" charset="0"/>
              </a:rPr>
              <a:t>lvmdiskscan</a:t>
            </a:r>
            <a:endParaRPr lang="en-US" sz="1000" b="1" dirty="0">
              <a:latin typeface="Times New Roman" pitchFamily="18" charset="0"/>
            </a:endParaRPr>
          </a:p>
          <a:p>
            <a:pPr algn="l" rtl="0"/>
            <a:r>
              <a:rPr lang="en-US" sz="1000" dirty="0">
                <a:latin typeface="Times New Roman" pitchFamily="18" charset="0"/>
              </a:rPr>
              <a:t>/dev/ram0 [ 16.00 MB]</a:t>
            </a:r>
          </a:p>
          <a:p>
            <a:pPr algn="l" rtl="0"/>
            <a:r>
              <a:rPr lang="en-US" sz="1000" dirty="0">
                <a:latin typeface="Times New Roman" pitchFamily="18" charset="0"/>
              </a:rPr>
              <a:t>/dev/</a:t>
            </a:r>
            <a:r>
              <a:rPr lang="en-US" sz="1000" dirty="0" err="1">
                <a:latin typeface="Times New Roman" pitchFamily="18" charset="0"/>
              </a:rPr>
              <a:t>sda</a:t>
            </a:r>
            <a:r>
              <a:rPr lang="en-US" sz="1000" dirty="0">
                <a:latin typeface="Times New Roman" pitchFamily="18" charset="0"/>
              </a:rPr>
              <a:t> [ 17.15 GB]</a:t>
            </a:r>
          </a:p>
          <a:p>
            <a:pPr algn="l" rtl="0"/>
            <a:r>
              <a:rPr lang="en-US" sz="1000" dirty="0">
                <a:latin typeface="Times New Roman" pitchFamily="18" charset="0"/>
              </a:rPr>
              <a:t>/dev/root [ 13.69 GB]</a:t>
            </a:r>
          </a:p>
          <a:p>
            <a:pPr algn="l" rtl="0"/>
            <a:r>
              <a:rPr lang="en-US" sz="1000" dirty="0">
                <a:latin typeface="Times New Roman" pitchFamily="18" charset="0"/>
              </a:rPr>
              <a:t>/dev/ram [ 16.00 MB]</a:t>
            </a:r>
          </a:p>
          <a:p>
            <a:pPr algn="l" rtl="0"/>
            <a:r>
              <a:rPr lang="en-US" sz="1000" dirty="0">
                <a:latin typeface="Times New Roman" pitchFamily="18" charset="0"/>
              </a:rPr>
              <a:t>/dev/sda1 [ 17.14 GB] LVM physical volume</a:t>
            </a:r>
          </a:p>
          <a:p>
            <a:pPr algn="l" rtl="0"/>
            <a:r>
              <a:rPr lang="en-US" sz="1000" dirty="0">
                <a:latin typeface="Times New Roman" pitchFamily="18" charset="0"/>
              </a:rPr>
              <a:t>/dev/VolGroup00/LogVol01 [ 512.00 MB]</a:t>
            </a:r>
          </a:p>
          <a:p>
            <a:pPr algn="l" rtl="0"/>
            <a:r>
              <a:rPr lang="en-US" sz="1000" dirty="0">
                <a:latin typeface="Times New Roman" pitchFamily="18" charset="0"/>
              </a:rPr>
              <a:t>/dev/ram2 [ 16.00 MB]</a:t>
            </a:r>
          </a:p>
          <a:p>
            <a:pPr algn="l" rtl="0"/>
            <a:r>
              <a:rPr lang="en-US" sz="1000" dirty="0">
                <a:latin typeface="Times New Roman" pitchFamily="18" charset="0"/>
              </a:rPr>
              <a:t>/dev/</a:t>
            </a:r>
            <a:r>
              <a:rPr lang="en-US" sz="1000" dirty="0" err="1">
                <a:latin typeface="Times New Roman" pitchFamily="18" charset="0"/>
              </a:rPr>
              <a:t>new_vg</a:t>
            </a:r>
            <a:r>
              <a:rPr lang="en-US" sz="1000" dirty="0">
                <a:latin typeface="Times New Roman" pitchFamily="18" charset="0"/>
              </a:rPr>
              <a:t>/lvol0 [ 52.00 MB]</a:t>
            </a:r>
          </a:p>
          <a:p>
            <a:pPr algn="l" rtl="0"/>
            <a:r>
              <a:rPr lang="en-US" sz="1000" dirty="0">
                <a:latin typeface="Times New Roman" pitchFamily="18" charset="0"/>
              </a:rPr>
              <a:t>/dev/ram3 [ 16.00 MB]</a:t>
            </a:r>
          </a:p>
          <a:p>
            <a:pPr algn="l" rtl="0"/>
            <a:r>
              <a:rPr lang="en-US" sz="1000" dirty="0">
                <a:latin typeface="Times New Roman" pitchFamily="18" charset="0"/>
              </a:rPr>
              <a:t>/dev/</a:t>
            </a:r>
            <a:r>
              <a:rPr lang="en-US" sz="1000" dirty="0" err="1">
                <a:latin typeface="Times New Roman" pitchFamily="18" charset="0"/>
              </a:rPr>
              <a:t>pkl_new_vg</a:t>
            </a:r>
            <a:r>
              <a:rPr lang="en-US" sz="1000" dirty="0">
                <a:latin typeface="Times New Roman" pitchFamily="18" charset="0"/>
              </a:rPr>
              <a:t>/</a:t>
            </a:r>
            <a:r>
              <a:rPr lang="en-US" sz="1000" dirty="0" err="1">
                <a:latin typeface="Times New Roman" pitchFamily="18" charset="0"/>
              </a:rPr>
              <a:t>sparkie_lv</a:t>
            </a:r>
            <a:r>
              <a:rPr lang="en-US" sz="1000" dirty="0">
                <a:latin typeface="Times New Roman" pitchFamily="18" charset="0"/>
              </a:rPr>
              <a:t> [ 7.14 GB]</a:t>
            </a:r>
          </a:p>
          <a:p>
            <a:pPr algn="l" rtl="0"/>
            <a:r>
              <a:rPr lang="en-US" sz="1000" dirty="0">
                <a:latin typeface="Times New Roman" pitchFamily="18" charset="0"/>
              </a:rPr>
              <a:t>/dev/ram4 [ 16.00 MB]</a:t>
            </a:r>
          </a:p>
          <a:p>
            <a:pPr algn="l" rtl="0"/>
            <a:r>
              <a:rPr lang="en-US" sz="1000" dirty="0">
                <a:latin typeface="Times New Roman" pitchFamily="18" charset="0"/>
              </a:rPr>
              <a:t>/dev/ram5 [ 16.00 MB]</a:t>
            </a:r>
          </a:p>
          <a:p>
            <a:pPr algn="l" rtl="0"/>
            <a:r>
              <a:rPr lang="en-US" sz="1000" dirty="0">
                <a:latin typeface="Times New Roman" pitchFamily="18" charset="0"/>
              </a:rPr>
              <a:t>/dev/ram6 [ 16.00 MB]</a:t>
            </a:r>
          </a:p>
          <a:p>
            <a:pPr algn="l" rtl="0"/>
            <a:r>
              <a:rPr lang="en-US" sz="1000" dirty="0">
                <a:latin typeface="Times New Roman" pitchFamily="18" charset="0"/>
              </a:rPr>
              <a:t>/dev/ram7 [ 16.00 MB]</a:t>
            </a:r>
          </a:p>
          <a:p>
            <a:pPr algn="l" rtl="0"/>
            <a:r>
              <a:rPr lang="en-US" sz="1000" dirty="0">
                <a:latin typeface="Times New Roman" pitchFamily="18" charset="0"/>
              </a:rPr>
              <a:t>/dev/ram8 [ 16.00 MB]</a:t>
            </a:r>
          </a:p>
          <a:p>
            <a:pPr algn="l" rtl="0"/>
            <a:r>
              <a:rPr lang="en-US" sz="1000" dirty="0">
                <a:latin typeface="Times New Roman" pitchFamily="18" charset="0"/>
              </a:rPr>
              <a:t>/dev/ram9 [ 16.00 MB]</a:t>
            </a:r>
          </a:p>
          <a:p>
            <a:pPr algn="l" rtl="0"/>
            <a:r>
              <a:rPr lang="en-US" sz="1000" dirty="0">
                <a:latin typeface="Times New Roman" pitchFamily="18" charset="0"/>
              </a:rPr>
              <a:t>/dev/ram10 [ 16.00 MB]</a:t>
            </a:r>
          </a:p>
          <a:p>
            <a:pPr algn="l" rtl="0"/>
            <a:r>
              <a:rPr lang="en-US" sz="1000" dirty="0">
                <a:latin typeface="Times New Roman" pitchFamily="18" charset="0"/>
              </a:rPr>
              <a:t>/dev/ram11 [ 16.00 MB]</a:t>
            </a:r>
          </a:p>
          <a:p>
            <a:pPr algn="l" rtl="0"/>
            <a:r>
              <a:rPr lang="en-US" sz="1000" dirty="0">
                <a:latin typeface="Times New Roman" pitchFamily="18" charset="0"/>
              </a:rPr>
              <a:t>/dev/ram12 [ 16.00 MB]</a:t>
            </a:r>
          </a:p>
          <a:p>
            <a:pPr algn="l" rtl="0"/>
            <a:r>
              <a:rPr lang="en-US" sz="1000" dirty="0">
                <a:latin typeface="Times New Roman" pitchFamily="18" charset="0"/>
              </a:rPr>
              <a:t>/dev/ram13 [ 16.00 MB]</a:t>
            </a:r>
          </a:p>
          <a:p>
            <a:pPr algn="l" rtl="0"/>
            <a:r>
              <a:rPr lang="en-US" sz="1000" dirty="0">
                <a:latin typeface="Times New Roman" pitchFamily="18" charset="0"/>
              </a:rPr>
              <a:t>/dev/ram14 [ 16.00 MB]</a:t>
            </a:r>
          </a:p>
          <a:p>
            <a:pPr algn="l" rtl="0"/>
            <a:r>
              <a:rPr lang="en-US" sz="1000" dirty="0">
                <a:latin typeface="Times New Roman" pitchFamily="18" charset="0"/>
              </a:rPr>
              <a:t>/dev/ram15 [ 16.00 MB]</a:t>
            </a:r>
          </a:p>
          <a:p>
            <a:pPr algn="l" rtl="0"/>
            <a:r>
              <a:rPr lang="en-US" sz="1000" dirty="0">
                <a:latin typeface="Times New Roman" pitchFamily="18" charset="0"/>
              </a:rPr>
              <a:t>/dev/</a:t>
            </a:r>
            <a:r>
              <a:rPr lang="en-US" sz="1000" dirty="0" err="1">
                <a:latin typeface="Times New Roman" pitchFamily="18" charset="0"/>
              </a:rPr>
              <a:t>sdb</a:t>
            </a:r>
            <a:r>
              <a:rPr lang="en-US" sz="1000" dirty="0">
                <a:latin typeface="Times New Roman" pitchFamily="18" charset="0"/>
              </a:rPr>
              <a:t> [ 17.15 GB]</a:t>
            </a:r>
          </a:p>
          <a:p>
            <a:pPr algn="l" rtl="0"/>
            <a:r>
              <a:rPr lang="en-US" sz="1000" dirty="0">
                <a:latin typeface="Times New Roman" pitchFamily="18" charset="0"/>
              </a:rPr>
              <a:t>/dev/sdb1 [ 17.14 GB] LVM physical volume</a:t>
            </a:r>
          </a:p>
          <a:p>
            <a:pPr algn="l" rtl="0"/>
            <a:r>
              <a:rPr lang="en-US" sz="1000" dirty="0">
                <a:latin typeface="Times New Roman" pitchFamily="18" charset="0"/>
              </a:rPr>
              <a:t>/dev/</a:t>
            </a:r>
            <a:r>
              <a:rPr lang="en-US" sz="1000" dirty="0" err="1">
                <a:latin typeface="Times New Roman" pitchFamily="18" charset="0"/>
              </a:rPr>
              <a:t>sdc</a:t>
            </a:r>
            <a:r>
              <a:rPr lang="en-US" sz="1000" dirty="0">
                <a:latin typeface="Times New Roman" pitchFamily="18" charset="0"/>
              </a:rPr>
              <a:t> [ 17.15 GB]</a:t>
            </a:r>
          </a:p>
          <a:p>
            <a:pPr algn="l" rtl="0"/>
            <a:r>
              <a:rPr lang="en-US" sz="1000" dirty="0">
                <a:latin typeface="Times New Roman" pitchFamily="18" charset="0"/>
              </a:rPr>
              <a:t>/dev/sdc1 [ 17.14 GB] LVM physical volume</a:t>
            </a:r>
          </a:p>
          <a:p>
            <a:pPr algn="l" rtl="0"/>
            <a:r>
              <a:rPr lang="en-US" sz="1000" dirty="0">
                <a:latin typeface="Times New Roman" pitchFamily="18" charset="0"/>
              </a:rPr>
              <a:t>/dev/</a:t>
            </a:r>
            <a:r>
              <a:rPr lang="en-US" sz="1000" dirty="0" err="1">
                <a:latin typeface="Times New Roman" pitchFamily="18" charset="0"/>
              </a:rPr>
              <a:t>sdd</a:t>
            </a:r>
            <a:r>
              <a:rPr lang="en-US" sz="1000" dirty="0">
                <a:latin typeface="Times New Roman" pitchFamily="18" charset="0"/>
              </a:rPr>
              <a:t> [ 17.15 GB]</a:t>
            </a:r>
          </a:p>
          <a:p>
            <a:pPr algn="l" rtl="0"/>
            <a:r>
              <a:rPr lang="en-US" sz="1000" dirty="0">
                <a:latin typeface="Times New Roman" pitchFamily="18" charset="0"/>
              </a:rPr>
              <a:t>/dev/sdd1 [ 17.14 GB] LVM physical volume</a:t>
            </a:r>
          </a:p>
          <a:p>
            <a:pPr algn="l" rtl="0"/>
            <a:r>
              <a:rPr lang="en-US" sz="1000" dirty="0">
                <a:latin typeface="Times New Roman" pitchFamily="18" charset="0"/>
              </a:rPr>
              <a:t>7 disks</a:t>
            </a:r>
          </a:p>
          <a:p>
            <a:pPr algn="l" rtl="0"/>
            <a:r>
              <a:rPr lang="en-US" sz="1000" dirty="0">
                <a:latin typeface="Times New Roman" pitchFamily="18" charset="0"/>
              </a:rPr>
              <a:t>17 partitions</a:t>
            </a:r>
          </a:p>
          <a:p>
            <a:pPr algn="l" rtl="0"/>
            <a:r>
              <a:rPr lang="en-US" sz="1000" dirty="0">
                <a:latin typeface="Times New Roman" pitchFamily="18" charset="0"/>
              </a:rPr>
              <a:t>0 LVM physical volume whole disks</a:t>
            </a:r>
          </a:p>
          <a:p>
            <a:pPr algn="l" rtl="0"/>
            <a:r>
              <a:rPr lang="en-US" sz="1000" dirty="0">
                <a:latin typeface="Times New Roman" pitchFamily="18" charset="0"/>
              </a:rPr>
              <a:t>4 LVM physical volumes</a:t>
            </a:r>
            <a:endParaRPr lang="en-US" sz="1000" dirty="0">
              <a:latin typeface="Times New Roman" pitchFamily="18" charset="0"/>
              <a:cs typeface="Tahoma"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714356"/>
            <a:ext cx="8715375" cy="5047536"/>
          </a:xfrm>
          <a:prstGeom prst="rect">
            <a:avLst/>
          </a:prstGeom>
          <a:noFill/>
          <a:ln w="9525">
            <a:noFill/>
            <a:miter lim="800000"/>
            <a:headEnd/>
            <a:tailEnd/>
          </a:ln>
        </p:spPr>
        <p:txBody>
          <a:bodyPr wrap="square">
            <a:spAutoFit/>
          </a:bodyPr>
          <a:lstStyle/>
          <a:p>
            <a:pPr algn="just" rtl="0"/>
            <a:r>
              <a:rPr lang="en-US" sz="1400" b="1" dirty="0">
                <a:latin typeface="Times New Roman" pitchFamily="18" charset="0"/>
              </a:rPr>
              <a:t>Displaying Physical Volumes</a:t>
            </a:r>
          </a:p>
          <a:p>
            <a:pPr algn="just" rtl="0"/>
            <a:r>
              <a:rPr lang="en-US" sz="1400" dirty="0">
                <a:latin typeface="Times New Roman" pitchFamily="18" charset="0"/>
              </a:rPr>
              <a:t>There are three commands you can use to display properties of LVM physical volumes: </a:t>
            </a:r>
            <a:r>
              <a:rPr lang="en-US" sz="1400" dirty="0" err="1">
                <a:latin typeface="Times New Roman" pitchFamily="18" charset="0"/>
              </a:rPr>
              <a:t>pvs</a:t>
            </a:r>
            <a:r>
              <a:rPr lang="en-US" sz="1400" dirty="0">
                <a:latin typeface="Times New Roman" pitchFamily="18" charset="0"/>
              </a:rPr>
              <a:t>, </a:t>
            </a:r>
            <a:r>
              <a:rPr lang="en-US" sz="1400" dirty="0" err="1">
                <a:latin typeface="Times New Roman" pitchFamily="18" charset="0"/>
              </a:rPr>
              <a:t>pvdisplay</a:t>
            </a:r>
            <a:r>
              <a:rPr lang="en-US" sz="1400" dirty="0">
                <a:latin typeface="Times New Roman" pitchFamily="18" charset="0"/>
              </a:rPr>
              <a:t>, and </a:t>
            </a:r>
            <a:r>
              <a:rPr lang="en-US" sz="1400" dirty="0" err="1">
                <a:latin typeface="Times New Roman" pitchFamily="18" charset="0"/>
              </a:rPr>
              <a:t>pvscan</a:t>
            </a:r>
            <a:r>
              <a:rPr lang="en-US" sz="1400" dirty="0">
                <a:latin typeface="Times New Roman" pitchFamily="18" charset="0"/>
              </a:rPr>
              <a:t>.</a:t>
            </a:r>
          </a:p>
          <a:p>
            <a:pPr algn="just" rtl="0"/>
            <a:r>
              <a:rPr lang="en-US" sz="1400" dirty="0">
                <a:latin typeface="Times New Roman" pitchFamily="18" charset="0"/>
              </a:rPr>
              <a:t>The </a:t>
            </a:r>
            <a:r>
              <a:rPr lang="en-US" sz="1400" dirty="0" err="1">
                <a:latin typeface="Times New Roman" pitchFamily="18" charset="0"/>
              </a:rPr>
              <a:t>pvs</a:t>
            </a:r>
            <a:r>
              <a:rPr lang="en-US" sz="1400" dirty="0">
                <a:latin typeface="Times New Roman" pitchFamily="18" charset="0"/>
              </a:rPr>
              <a:t> command provides physical volume information in a configurable form, displaying one line per physical volume. The </a:t>
            </a:r>
            <a:r>
              <a:rPr lang="en-US" sz="1400" dirty="0" err="1">
                <a:latin typeface="Times New Roman" pitchFamily="18" charset="0"/>
              </a:rPr>
              <a:t>pvs</a:t>
            </a:r>
            <a:r>
              <a:rPr lang="en-US" sz="1400" dirty="0">
                <a:latin typeface="Times New Roman" pitchFamily="18" charset="0"/>
              </a:rPr>
              <a:t> command provides a great deal of format control, and is useful for scripting. For information on using the </a:t>
            </a:r>
            <a:r>
              <a:rPr lang="en-US" sz="1400" dirty="0" err="1">
                <a:latin typeface="Times New Roman" pitchFamily="18" charset="0"/>
              </a:rPr>
              <a:t>pvs</a:t>
            </a:r>
            <a:r>
              <a:rPr lang="en-US" sz="1400" dirty="0">
                <a:latin typeface="Times New Roman" pitchFamily="18" charset="0"/>
              </a:rPr>
              <a:t> command to customize your output, see Section 9, “Customized Reporting for LVM”. The </a:t>
            </a:r>
            <a:r>
              <a:rPr lang="en-US" sz="1400" dirty="0" err="1">
                <a:latin typeface="Times New Roman" pitchFamily="18" charset="0"/>
              </a:rPr>
              <a:t>pvdisplay</a:t>
            </a:r>
            <a:r>
              <a:rPr lang="en-US" sz="1400" dirty="0">
                <a:latin typeface="Times New Roman" pitchFamily="18" charset="0"/>
              </a:rPr>
              <a:t> command provides a verbose multi-line output for each physical volume. It displays physical properties (size, extents, volume group, etc.) in a fixed format. The following example shows the output of the </a:t>
            </a:r>
            <a:r>
              <a:rPr lang="en-US" sz="1400" dirty="0" err="1">
                <a:latin typeface="Times New Roman" pitchFamily="18" charset="0"/>
              </a:rPr>
              <a:t>pvdisplay</a:t>
            </a:r>
            <a:r>
              <a:rPr lang="en-US" sz="1400" dirty="0">
                <a:latin typeface="Times New Roman" pitchFamily="18" charset="0"/>
              </a:rPr>
              <a:t> command for a single physical</a:t>
            </a:r>
          </a:p>
          <a:p>
            <a:pPr algn="just" rtl="0"/>
            <a:r>
              <a:rPr lang="en-US" sz="1400" dirty="0">
                <a:latin typeface="Times New Roman" pitchFamily="18" charset="0"/>
              </a:rPr>
              <a:t>volume. </a:t>
            </a:r>
          </a:p>
          <a:p>
            <a:pPr algn="just" rtl="0"/>
            <a:endParaRPr lang="en-US" sz="1400" dirty="0">
              <a:latin typeface="Times New Roman" pitchFamily="18" charset="0"/>
            </a:endParaRPr>
          </a:p>
          <a:p>
            <a:pPr algn="just" rtl="0"/>
            <a:r>
              <a:rPr lang="en-US" sz="1400" dirty="0">
                <a:latin typeface="Times New Roman" pitchFamily="18" charset="0"/>
              </a:rPr>
              <a:t># </a:t>
            </a:r>
            <a:r>
              <a:rPr lang="en-US" sz="1400" b="1" dirty="0" err="1">
                <a:latin typeface="Times New Roman" pitchFamily="18" charset="0"/>
              </a:rPr>
              <a:t>pvdisplay</a:t>
            </a:r>
            <a:endParaRPr lang="en-US" sz="1400" b="1" dirty="0">
              <a:latin typeface="Times New Roman" pitchFamily="18" charset="0"/>
            </a:endParaRPr>
          </a:p>
          <a:p>
            <a:pPr algn="just" rtl="0"/>
            <a:r>
              <a:rPr lang="en-US" sz="1400" dirty="0">
                <a:latin typeface="Times New Roman" pitchFamily="18" charset="0"/>
              </a:rPr>
              <a:t>--- Physical volume ---</a:t>
            </a:r>
          </a:p>
          <a:p>
            <a:pPr algn="just" rtl="0"/>
            <a:r>
              <a:rPr lang="en-US" sz="1400" dirty="0">
                <a:latin typeface="Times New Roman" pitchFamily="18" charset="0"/>
              </a:rPr>
              <a:t>PV Name /dev/sdc1</a:t>
            </a:r>
          </a:p>
          <a:p>
            <a:pPr algn="just" rtl="0"/>
            <a:r>
              <a:rPr lang="en-US" sz="1400" dirty="0">
                <a:latin typeface="Times New Roman" pitchFamily="18" charset="0"/>
              </a:rPr>
              <a:t>VG Name </a:t>
            </a:r>
            <a:r>
              <a:rPr lang="en-US" sz="1400" dirty="0" err="1">
                <a:latin typeface="Times New Roman" pitchFamily="18" charset="0"/>
              </a:rPr>
              <a:t>new_vg</a:t>
            </a:r>
            <a:endParaRPr lang="en-US" sz="1400" dirty="0">
              <a:latin typeface="Times New Roman" pitchFamily="18" charset="0"/>
            </a:endParaRPr>
          </a:p>
          <a:p>
            <a:pPr algn="just" rtl="0"/>
            <a:r>
              <a:rPr lang="en-US" sz="1400" dirty="0">
                <a:latin typeface="Times New Roman" pitchFamily="18" charset="0"/>
              </a:rPr>
              <a:t>PV Size 17.14 GB / not usable 3.40 MB</a:t>
            </a:r>
          </a:p>
          <a:p>
            <a:pPr algn="just" rtl="0"/>
            <a:r>
              <a:rPr lang="en-US" sz="1400" dirty="0" err="1">
                <a:latin typeface="Times New Roman" pitchFamily="18" charset="0"/>
              </a:rPr>
              <a:t>Allocatable</a:t>
            </a:r>
            <a:r>
              <a:rPr lang="en-US" sz="1400" dirty="0">
                <a:latin typeface="Times New Roman" pitchFamily="18" charset="0"/>
              </a:rPr>
              <a:t> yes</a:t>
            </a:r>
          </a:p>
          <a:p>
            <a:pPr algn="just" rtl="0"/>
            <a:r>
              <a:rPr lang="en-US" sz="1400" dirty="0">
                <a:latin typeface="Times New Roman" pitchFamily="18" charset="0"/>
              </a:rPr>
              <a:t>PE Size (</a:t>
            </a:r>
            <a:r>
              <a:rPr lang="en-US" sz="1400" dirty="0" err="1">
                <a:latin typeface="Times New Roman" pitchFamily="18" charset="0"/>
              </a:rPr>
              <a:t>KByte</a:t>
            </a:r>
            <a:r>
              <a:rPr lang="en-US" sz="1400" dirty="0">
                <a:latin typeface="Times New Roman" pitchFamily="18" charset="0"/>
              </a:rPr>
              <a:t>) 4096</a:t>
            </a:r>
          </a:p>
          <a:p>
            <a:pPr algn="just" rtl="0"/>
            <a:r>
              <a:rPr lang="en-US" sz="1400" dirty="0">
                <a:latin typeface="Times New Roman" pitchFamily="18" charset="0"/>
              </a:rPr>
              <a:t>Total PE 4388</a:t>
            </a:r>
          </a:p>
          <a:p>
            <a:pPr algn="just" rtl="0"/>
            <a:r>
              <a:rPr lang="en-US" sz="1400" dirty="0">
                <a:latin typeface="Times New Roman" pitchFamily="18" charset="0"/>
              </a:rPr>
              <a:t>Free PE 4375</a:t>
            </a:r>
          </a:p>
          <a:p>
            <a:pPr algn="just" rtl="0"/>
            <a:r>
              <a:rPr lang="en-US" sz="1400" dirty="0">
                <a:latin typeface="Times New Roman" pitchFamily="18" charset="0"/>
              </a:rPr>
              <a:t>Allocated PE 13</a:t>
            </a:r>
          </a:p>
          <a:p>
            <a:pPr algn="just" rtl="0"/>
            <a:r>
              <a:rPr lang="en-US" sz="1400" dirty="0">
                <a:latin typeface="Times New Roman" pitchFamily="18" charset="0"/>
              </a:rPr>
              <a:t>PV UUID Joqlch-yWSj-kuEn-IdwM-01S9-XO8M-mcpsVe</a:t>
            </a:r>
          </a:p>
          <a:p>
            <a:pPr algn="just" rtl="0"/>
            <a:r>
              <a:rPr lang="en-US" sz="1400" dirty="0">
                <a:latin typeface="Times New Roman" pitchFamily="18" charset="0"/>
              </a:rPr>
              <a:t>The </a:t>
            </a:r>
            <a:r>
              <a:rPr lang="en-US" sz="1400" dirty="0" err="1">
                <a:latin typeface="Times New Roman" pitchFamily="18" charset="0"/>
              </a:rPr>
              <a:t>pvscan</a:t>
            </a:r>
            <a:r>
              <a:rPr lang="en-US" sz="1400" dirty="0">
                <a:latin typeface="Times New Roman" pitchFamily="18" charset="0"/>
              </a:rPr>
              <a:t> command scans all supported LVM block devices in the system for physical</a:t>
            </a:r>
          </a:p>
          <a:p>
            <a:pPr algn="just" rtl="0"/>
            <a:r>
              <a:rPr lang="en-US" sz="1400" dirty="0">
                <a:latin typeface="Times New Roman" pitchFamily="18" charset="0"/>
              </a:rPr>
              <a:t>volumes.</a:t>
            </a:r>
          </a:p>
          <a:p>
            <a:pPr algn="just" rtl="0"/>
            <a:r>
              <a:rPr lang="en-US" sz="1400" dirty="0">
                <a:latin typeface="Times New Roman" pitchFamily="18" charset="0"/>
              </a:rPr>
              <a:t>The following command shows all physical devices found:</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357166"/>
            <a:ext cx="9144000" cy="3139321"/>
          </a:xfrm>
          <a:prstGeom prst="rect">
            <a:avLst/>
          </a:prstGeom>
        </p:spPr>
        <p:txBody>
          <a:bodyPr wrap="square">
            <a:spAutoFit/>
          </a:bodyPr>
          <a:lstStyle/>
          <a:p>
            <a:pPr algn="ctr"/>
            <a:r>
              <a:rPr lang="en-US" b="1" dirty="0"/>
              <a:t>Why Linux LVM?</a:t>
            </a:r>
          </a:p>
          <a:p>
            <a:endParaRPr lang="en-US" dirty="0"/>
          </a:p>
          <a:p>
            <a:r>
              <a:rPr lang="en-US" i="1" dirty="0"/>
              <a:t>.Performance</a:t>
            </a:r>
          </a:p>
          <a:p>
            <a:r>
              <a:rPr lang="en-US" dirty="0"/>
              <a:t>– Striping information across several hard drives increases I/O throughput</a:t>
            </a:r>
          </a:p>
          <a:p>
            <a:endParaRPr lang="en-US" dirty="0"/>
          </a:p>
          <a:p>
            <a:r>
              <a:rPr lang="en-US" i="1" dirty="0"/>
              <a:t>.Redundancy</a:t>
            </a:r>
          </a:p>
          <a:p>
            <a:r>
              <a:rPr lang="en-US" dirty="0"/>
              <a:t>– Making and exact copy of one drive to another drive, or ``mirroring'' enables  the server to continue running even after HDD failure</a:t>
            </a:r>
          </a:p>
          <a:p>
            <a:endParaRPr lang="en-US" dirty="0"/>
          </a:p>
          <a:p>
            <a:r>
              <a:rPr lang="en-US" i="1" dirty="0"/>
              <a:t>.</a:t>
            </a:r>
            <a:r>
              <a:rPr lang="en-US" i="1" dirty="0" err="1"/>
              <a:t>Flexability</a:t>
            </a:r>
            <a:endParaRPr lang="en-US" i="1" dirty="0"/>
          </a:p>
          <a:p>
            <a:r>
              <a:rPr lang="en-US" dirty="0"/>
              <a:t>– Partitions are dynamic; can modify partition size as necessary.</a:t>
            </a:r>
          </a:p>
        </p:txBody>
      </p:sp>
      <p:sp>
        <p:nvSpPr>
          <p:cNvPr id="3" name="Rectangle 2"/>
          <p:cNvSpPr/>
          <p:nvPr/>
        </p:nvSpPr>
        <p:spPr>
          <a:xfrm>
            <a:off x="0" y="4786322"/>
            <a:ext cx="8786842" cy="646331"/>
          </a:xfrm>
          <a:prstGeom prst="rect">
            <a:avLst/>
          </a:prstGeom>
        </p:spPr>
        <p:txBody>
          <a:bodyPr wrap="square">
            <a:spAutoFit/>
          </a:bodyPr>
          <a:lstStyle/>
          <a:p>
            <a:r>
              <a:rPr lang="en-US" b="1" dirty="0">
                <a:solidFill>
                  <a:srgbClr val="002060"/>
                </a:solidFill>
              </a:rPr>
              <a:t>Logical volume management is traditionally associated with </a:t>
            </a:r>
            <a:r>
              <a:rPr lang="en-US" b="1" u="sng" dirty="0">
                <a:solidFill>
                  <a:srgbClr val="FF0000"/>
                </a:solidFill>
              </a:rPr>
              <a:t>large installations containing many disks </a:t>
            </a:r>
            <a:r>
              <a:rPr lang="en-US" b="1" dirty="0">
                <a:solidFill>
                  <a:srgbClr val="002060"/>
                </a:solidFill>
              </a:rPr>
              <a:t>but it is equally suited to small systems with a single disk or maybe two</a:t>
            </a:r>
          </a:p>
        </p:txBody>
      </p:sp>
      <p:sp>
        <p:nvSpPr>
          <p:cNvPr id="5" name="Rectangle 4"/>
          <p:cNvSpPr/>
          <p:nvPr/>
        </p:nvSpPr>
        <p:spPr>
          <a:xfrm>
            <a:off x="857224" y="5857892"/>
            <a:ext cx="8072462" cy="757130"/>
          </a:xfrm>
          <a:prstGeom prst="rect">
            <a:avLst/>
          </a:prstGeom>
        </p:spPr>
        <p:txBody>
          <a:bodyPr wrap="square">
            <a:spAutoFit/>
          </a:bodyPr>
          <a:lstStyle/>
          <a:p>
            <a:pPr marL="809625" indent="-627063" algn="r">
              <a:lnSpc>
                <a:spcPct val="80000"/>
              </a:lnSpc>
              <a:tabLst>
                <a:tab pos="808038" algn="l"/>
              </a:tabLst>
            </a:pPr>
            <a:r>
              <a:rPr lang="ar-SA" b="1" dirty="0">
                <a:latin typeface="Tahoma" pitchFamily="34" charset="0"/>
                <a:cs typeface="Tahoma" pitchFamily="34" charset="0"/>
              </a:rPr>
              <a:t>در چه مواقعی به آن نیاز داریم؟</a:t>
            </a:r>
            <a:r>
              <a:rPr lang="ar-SA" dirty="0">
                <a:latin typeface="Tahoma" pitchFamily="34" charset="0"/>
                <a:cs typeface="Tahoma" pitchFamily="34" charset="0"/>
              </a:rPr>
              <a:t> </a:t>
            </a:r>
            <a:endParaRPr lang="en-US" dirty="0">
              <a:latin typeface="Tahoma" pitchFamily="34" charset="0"/>
              <a:cs typeface="Tahoma" pitchFamily="34" charset="0"/>
            </a:endParaRPr>
          </a:p>
          <a:p>
            <a:pPr marL="809625" indent="-627063" algn="r">
              <a:lnSpc>
                <a:spcPct val="80000"/>
              </a:lnSpc>
              <a:tabLst>
                <a:tab pos="808038" algn="l"/>
              </a:tabLst>
            </a:pPr>
            <a:r>
              <a:rPr lang="en-US" dirty="0">
                <a:latin typeface="Tahoma" pitchFamily="34" charset="0"/>
                <a:cs typeface="Tahoma" pitchFamily="34" charset="0"/>
              </a:rPr>
              <a:t>LVM </a:t>
            </a:r>
            <a:r>
              <a:rPr lang="ar-SA" dirty="0">
                <a:latin typeface="Tahoma" pitchFamily="34" charset="0"/>
                <a:cs typeface="Tahoma" pitchFamily="34" charset="0"/>
              </a:rPr>
              <a:t>به طور کلی وابسته به پیاده سازیهایی است که شامل </a:t>
            </a:r>
            <a:r>
              <a:rPr lang="ar-SA" dirty="0">
                <a:solidFill>
                  <a:srgbClr val="FF0000"/>
                </a:solidFill>
                <a:latin typeface="Tahoma" pitchFamily="34" charset="0"/>
                <a:cs typeface="Tahoma" pitchFamily="34" charset="0"/>
              </a:rPr>
              <a:t>تعداد زیادی دیسک </a:t>
            </a:r>
            <a:r>
              <a:rPr lang="ar-SA" dirty="0">
                <a:latin typeface="Tahoma" pitchFamily="34" charset="0"/>
                <a:cs typeface="Tahoma" pitchFamily="34" charset="0"/>
              </a:rPr>
              <a:t>است. اما برای سیستمهای کوچک با یک یا دو دیسک نیز مناسب است. </a:t>
            </a:r>
            <a:endParaRPr lang="fa-IR" dirty="0">
              <a:latin typeface="Tahoma" pitchFamily="34" charset="0"/>
              <a:cs typeface="Tahoma" pitchFamily="34" charset="0"/>
            </a:endParaRPr>
          </a:p>
        </p:txBody>
      </p:sp>
      <p:sp>
        <p:nvSpPr>
          <p:cNvPr id="6" name="Rectangle 5"/>
          <p:cNvSpPr/>
          <p:nvPr/>
        </p:nvSpPr>
        <p:spPr>
          <a:xfrm>
            <a:off x="3000364" y="4000504"/>
            <a:ext cx="3071834" cy="461665"/>
          </a:xfrm>
          <a:prstGeom prst="rect">
            <a:avLst/>
          </a:prstGeom>
        </p:spPr>
        <p:txBody>
          <a:bodyPr wrap="square">
            <a:spAutoFit/>
          </a:bodyPr>
          <a:lstStyle/>
          <a:p>
            <a:r>
              <a:rPr lang="en-US" sz="2400" b="1" dirty="0">
                <a:solidFill>
                  <a:schemeClr val="accent6">
                    <a:lumMod val="75000"/>
                  </a:schemeClr>
                </a:solidFill>
              </a:rPr>
              <a:t>Why would I want it?</a:t>
            </a:r>
            <a:endParaRPr lang="en-US" sz="2400" dirty="0">
              <a:solidFill>
                <a:schemeClr val="accent6">
                  <a:lumMod val="75000"/>
                </a:schemeClr>
              </a:solidFill>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1357312"/>
            <a:ext cx="8715375" cy="2246769"/>
          </a:xfrm>
          <a:prstGeom prst="rect">
            <a:avLst/>
          </a:prstGeom>
          <a:noFill/>
          <a:ln w="9525">
            <a:noFill/>
            <a:miter lim="800000"/>
            <a:headEnd/>
            <a:tailEnd/>
          </a:ln>
        </p:spPr>
        <p:txBody>
          <a:bodyPr wrap="square">
            <a:spAutoFit/>
          </a:bodyPr>
          <a:lstStyle/>
          <a:p>
            <a:pPr algn="just" rtl="0"/>
            <a:r>
              <a:rPr lang="en-US" sz="1400" b="1" dirty="0">
                <a:latin typeface="Times New Roman" pitchFamily="18" charset="0"/>
              </a:rPr>
              <a:t>Displaying Physical Volumes</a:t>
            </a:r>
          </a:p>
          <a:p>
            <a:pPr algn="just" rtl="0"/>
            <a:endParaRPr lang="en-US" sz="1400" dirty="0">
              <a:latin typeface="Times New Roman" pitchFamily="18" charset="0"/>
            </a:endParaRPr>
          </a:p>
          <a:p>
            <a:pPr algn="just" rtl="0"/>
            <a:r>
              <a:rPr lang="en-US" sz="1400" dirty="0">
                <a:latin typeface="Times New Roman" pitchFamily="18" charset="0"/>
              </a:rPr>
              <a:t># </a:t>
            </a:r>
            <a:r>
              <a:rPr lang="en-US" sz="1400" b="1" dirty="0" err="1">
                <a:latin typeface="Times New Roman" pitchFamily="18" charset="0"/>
              </a:rPr>
              <a:t>pvscan</a:t>
            </a:r>
            <a:endParaRPr lang="en-US" sz="1400" b="1" dirty="0">
              <a:latin typeface="Times New Roman" pitchFamily="18" charset="0"/>
            </a:endParaRPr>
          </a:p>
          <a:p>
            <a:pPr algn="just" rtl="0"/>
            <a:r>
              <a:rPr lang="en-US" sz="1400" dirty="0">
                <a:latin typeface="Times New Roman" pitchFamily="18" charset="0"/>
              </a:rPr>
              <a:t>PV /dev/sdb2 VG vg0 lvm2 [964.00 MB / 0 free]</a:t>
            </a:r>
          </a:p>
          <a:p>
            <a:pPr algn="just" rtl="0"/>
            <a:r>
              <a:rPr lang="en-US" sz="1400" dirty="0">
                <a:latin typeface="Times New Roman" pitchFamily="18" charset="0"/>
              </a:rPr>
              <a:t>PV /dev/sdc1 VG vg0 lvm2 [964.00 MB / 428.00 MB free]</a:t>
            </a:r>
          </a:p>
          <a:p>
            <a:pPr algn="just" rtl="0"/>
            <a:r>
              <a:rPr lang="en-US" sz="1400" dirty="0">
                <a:latin typeface="Times New Roman" pitchFamily="18" charset="0"/>
              </a:rPr>
              <a:t>PV /dev/sdc2 lvm2 [964.84 MB]</a:t>
            </a:r>
          </a:p>
          <a:p>
            <a:pPr algn="just" rtl="0"/>
            <a:r>
              <a:rPr lang="en-US" sz="1400" dirty="0">
                <a:latin typeface="Times New Roman" pitchFamily="18" charset="0"/>
              </a:rPr>
              <a:t>Total: 3 [2.83 GB] / in use: 2 [1.88 GB] / in no VG: 1 [964.84 MB]</a:t>
            </a:r>
          </a:p>
          <a:p>
            <a:pPr algn="just" rtl="0"/>
            <a:r>
              <a:rPr lang="en-US" sz="1400" dirty="0">
                <a:latin typeface="Times New Roman" pitchFamily="18" charset="0"/>
              </a:rPr>
              <a:t>You can define a filter in the </a:t>
            </a:r>
            <a:r>
              <a:rPr lang="en-US" sz="1400" dirty="0" err="1">
                <a:latin typeface="Times New Roman" pitchFamily="18" charset="0"/>
              </a:rPr>
              <a:t>lvm.conf</a:t>
            </a:r>
            <a:r>
              <a:rPr lang="en-US" sz="1400" dirty="0">
                <a:latin typeface="Times New Roman" pitchFamily="18" charset="0"/>
              </a:rPr>
              <a:t> so that this command will avoid scanning specific physical volumes. For information on using filters to control which devices are scanned, see Section 6, “Controlling LVM Device Scans with Filters”.</a:t>
            </a:r>
            <a:endParaRPr lang="en-US" sz="1400" dirty="0">
              <a:latin typeface="Times New Roman" pitchFamily="18" charset="0"/>
              <a:cs typeface="Tahoma"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1357313"/>
            <a:ext cx="8715375" cy="5048250"/>
          </a:xfrm>
          <a:prstGeom prst="rect">
            <a:avLst/>
          </a:prstGeom>
          <a:noFill/>
          <a:ln w="9525">
            <a:noFill/>
            <a:miter lim="800000"/>
            <a:headEnd/>
            <a:tailEnd/>
          </a:ln>
        </p:spPr>
        <p:txBody>
          <a:bodyPr>
            <a:spAutoFit/>
          </a:bodyPr>
          <a:lstStyle/>
          <a:p>
            <a:pPr algn="just" rtl="0"/>
            <a:r>
              <a:rPr lang="en-US" sz="1400" b="1" dirty="0">
                <a:latin typeface="Times New Roman" pitchFamily="18" charset="0"/>
              </a:rPr>
              <a:t>Displaying Physical Volumes</a:t>
            </a:r>
          </a:p>
          <a:p>
            <a:pPr algn="just" rtl="0"/>
            <a:endParaRPr lang="en-US" sz="1400" dirty="0">
              <a:latin typeface="Times New Roman" pitchFamily="18" charset="0"/>
            </a:endParaRPr>
          </a:p>
          <a:p>
            <a:pPr algn="just" rtl="0"/>
            <a:r>
              <a:rPr lang="en-US" sz="1400" dirty="0">
                <a:latin typeface="Times New Roman" pitchFamily="18" charset="0"/>
              </a:rPr>
              <a:t># </a:t>
            </a:r>
            <a:r>
              <a:rPr lang="en-US" sz="1400" b="1" dirty="0" err="1">
                <a:latin typeface="Times New Roman" pitchFamily="18" charset="0"/>
              </a:rPr>
              <a:t>pvscan</a:t>
            </a:r>
            <a:endParaRPr lang="en-US" sz="1400" b="1" dirty="0">
              <a:latin typeface="Times New Roman" pitchFamily="18" charset="0"/>
            </a:endParaRPr>
          </a:p>
          <a:p>
            <a:pPr algn="just" rtl="0"/>
            <a:r>
              <a:rPr lang="en-US" sz="1400" dirty="0">
                <a:latin typeface="Times New Roman" pitchFamily="18" charset="0"/>
              </a:rPr>
              <a:t>PV /dev/sdb2 VG vg0 lvm2 [964.00 MB / 0 free]</a:t>
            </a:r>
          </a:p>
          <a:p>
            <a:pPr algn="just" rtl="0"/>
            <a:r>
              <a:rPr lang="en-US" sz="1400" dirty="0">
                <a:latin typeface="Times New Roman" pitchFamily="18" charset="0"/>
              </a:rPr>
              <a:t>PV /dev/sdc1 VG vg0 lvm2 [964.00 MB / 428.00 MB free]</a:t>
            </a:r>
          </a:p>
          <a:p>
            <a:pPr algn="just" rtl="0"/>
            <a:r>
              <a:rPr lang="en-US" sz="1400" dirty="0">
                <a:latin typeface="Times New Roman" pitchFamily="18" charset="0"/>
              </a:rPr>
              <a:t>PV /dev/sdc2 lvm2 [964.84 MB]</a:t>
            </a:r>
          </a:p>
          <a:p>
            <a:pPr algn="just" rtl="0"/>
            <a:r>
              <a:rPr lang="en-US" sz="1400" dirty="0">
                <a:latin typeface="Times New Roman" pitchFamily="18" charset="0"/>
              </a:rPr>
              <a:t>Total: 3 [2.83 GB] / in use: 2 [1.88 GB] / in no VG: 1 [964.84 MB]</a:t>
            </a:r>
          </a:p>
          <a:p>
            <a:pPr algn="just" rtl="0"/>
            <a:r>
              <a:rPr lang="en-US" sz="1400" dirty="0">
                <a:latin typeface="Times New Roman" pitchFamily="18" charset="0"/>
              </a:rPr>
              <a:t>You can define a filter in the </a:t>
            </a:r>
            <a:r>
              <a:rPr lang="en-US" sz="1400" dirty="0" err="1">
                <a:latin typeface="Times New Roman" pitchFamily="18" charset="0"/>
              </a:rPr>
              <a:t>lvm.conf</a:t>
            </a:r>
            <a:r>
              <a:rPr lang="en-US" sz="1400" dirty="0">
                <a:latin typeface="Times New Roman" pitchFamily="18" charset="0"/>
              </a:rPr>
              <a:t> so that this command will avoid scanning specific physical volumes. For information on using filters to control which devices are scanned, see Section 6, “Controlling LVM Device Scans with Filters”.</a:t>
            </a:r>
          </a:p>
          <a:p>
            <a:pPr algn="just" rtl="0"/>
            <a:endParaRPr lang="en-US" sz="1400" dirty="0">
              <a:latin typeface="Times New Roman" pitchFamily="18" charset="0"/>
              <a:cs typeface="Tahoma" pitchFamily="34" charset="0"/>
            </a:endParaRPr>
          </a:p>
          <a:p>
            <a:pPr algn="l" rtl="0"/>
            <a:r>
              <a:rPr lang="en-US" sz="1400" b="1" dirty="0">
                <a:latin typeface="Times New Roman" pitchFamily="18" charset="0"/>
              </a:rPr>
              <a:t>Resizing a Physical Volume</a:t>
            </a:r>
          </a:p>
          <a:p>
            <a:pPr algn="l" rtl="0"/>
            <a:endParaRPr lang="en-US" sz="1400" b="1" dirty="0">
              <a:latin typeface="Times New Roman" pitchFamily="18" charset="0"/>
            </a:endParaRPr>
          </a:p>
          <a:p>
            <a:pPr algn="l" rtl="0"/>
            <a:r>
              <a:rPr lang="en-US" sz="1400" dirty="0">
                <a:latin typeface="Times New Roman" pitchFamily="18" charset="0"/>
              </a:rPr>
              <a:t>If you need to change the size of an underlying block device for any reason, use the </a:t>
            </a:r>
            <a:r>
              <a:rPr lang="en-US" sz="1400" b="1" i="1" dirty="0" err="1">
                <a:latin typeface="Times New Roman" pitchFamily="18" charset="0"/>
              </a:rPr>
              <a:t>pvresize</a:t>
            </a:r>
            <a:r>
              <a:rPr lang="en-US" sz="1400" dirty="0">
                <a:latin typeface="Times New Roman" pitchFamily="18" charset="0"/>
              </a:rPr>
              <a:t> command to update LVM with the new size. You can execute this command while LVM is using the physical volume.</a:t>
            </a:r>
          </a:p>
          <a:p>
            <a:pPr algn="l" rtl="0"/>
            <a:endParaRPr lang="en-US" sz="1400" dirty="0">
              <a:latin typeface="Times New Roman" pitchFamily="18" charset="0"/>
            </a:endParaRPr>
          </a:p>
          <a:p>
            <a:pPr algn="just" rtl="0"/>
            <a:r>
              <a:rPr lang="en-US" sz="1400" b="1" dirty="0">
                <a:latin typeface="Times New Roman" pitchFamily="18" charset="0"/>
              </a:rPr>
              <a:t>Removing Physical Volumes</a:t>
            </a:r>
          </a:p>
          <a:p>
            <a:pPr algn="just" rtl="0"/>
            <a:r>
              <a:rPr lang="en-US" sz="1400" dirty="0">
                <a:latin typeface="Times New Roman" pitchFamily="18" charset="0"/>
              </a:rPr>
              <a:t>If a device is no longer required for use by LVM, you can remove the LVM label with the </a:t>
            </a:r>
            <a:r>
              <a:rPr lang="en-US" sz="1400" dirty="0" err="1">
                <a:latin typeface="Times New Roman" pitchFamily="18" charset="0"/>
              </a:rPr>
              <a:t>pvremove</a:t>
            </a:r>
            <a:r>
              <a:rPr lang="en-US" sz="1400" dirty="0">
                <a:latin typeface="Times New Roman" pitchFamily="18" charset="0"/>
              </a:rPr>
              <a:t> command. Executing the </a:t>
            </a:r>
            <a:r>
              <a:rPr lang="en-US" sz="1400" dirty="0" err="1">
                <a:latin typeface="Times New Roman" pitchFamily="18" charset="0"/>
              </a:rPr>
              <a:t>pvremove</a:t>
            </a:r>
            <a:r>
              <a:rPr lang="en-US" sz="1400" dirty="0">
                <a:latin typeface="Times New Roman" pitchFamily="18" charset="0"/>
              </a:rPr>
              <a:t> command zeroes the LVM metadata on an empty physical volume. If the physical volume you want to remove is currently part of a volume group, you must remove it from the volume group with the </a:t>
            </a:r>
            <a:r>
              <a:rPr lang="en-US" sz="1400" dirty="0" err="1">
                <a:latin typeface="Times New Roman" pitchFamily="18" charset="0"/>
              </a:rPr>
              <a:t>vgreduce</a:t>
            </a:r>
            <a:r>
              <a:rPr lang="en-US" sz="1400" dirty="0">
                <a:latin typeface="Times New Roman" pitchFamily="18" charset="0"/>
              </a:rPr>
              <a:t> command, as described in Section 3.5, “Removing Physical Volumes from a Volume Group”.</a:t>
            </a:r>
          </a:p>
          <a:p>
            <a:pPr algn="just" rtl="0"/>
            <a:r>
              <a:rPr lang="en-US" sz="1400" dirty="0">
                <a:latin typeface="Times New Roman" pitchFamily="18" charset="0"/>
              </a:rPr>
              <a:t># </a:t>
            </a:r>
            <a:r>
              <a:rPr lang="en-US" sz="1400" b="1" dirty="0" err="1">
                <a:latin typeface="Times New Roman" pitchFamily="18" charset="0"/>
              </a:rPr>
              <a:t>pvremove</a:t>
            </a:r>
            <a:r>
              <a:rPr lang="en-US" sz="1400" b="1" dirty="0">
                <a:latin typeface="Times New Roman" pitchFamily="18" charset="0"/>
              </a:rPr>
              <a:t> /dev/ram15</a:t>
            </a:r>
          </a:p>
          <a:p>
            <a:pPr algn="just" rtl="0"/>
            <a:r>
              <a:rPr lang="en-US" sz="1400" dirty="0">
                <a:latin typeface="Times New Roman" pitchFamily="18" charset="0"/>
              </a:rPr>
              <a:t>Labels on physical volume "/dev/ram15" successfully wiped</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1500174"/>
            <a:ext cx="8715375" cy="3786187"/>
          </a:xfrm>
          <a:prstGeom prst="rect">
            <a:avLst/>
          </a:prstGeom>
          <a:noFill/>
          <a:ln w="9525">
            <a:noFill/>
            <a:miter lim="800000"/>
            <a:headEnd/>
            <a:tailEnd/>
          </a:ln>
        </p:spPr>
        <p:txBody>
          <a:bodyPr>
            <a:spAutoFit/>
          </a:bodyPr>
          <a:lstStyle/>
          <a:p>
            <a:pPr algn="just" rtl="0"/>
            <a:r>
              <a:rPr lang="en-US" sz="1600" b="1" dirty="0">
                <a:latin typeface="Times New Roman" pitchFamily="18" charset="0"/>
              </a:rPr>
              <a:t>Creating Volume Groups</a:t>
            </a:r>
          </a:p>
          <a:p>
            <a:pPr algn="just" rtl="0"/>
            <a:endParaRPr lang="en-US" sz="1600" b="1" dirty="0">
              <a:latin typeface="Times New Roman" pitchFamily="18" charset="0"/>
            </a:endParaRPr>
          </a:p>
          <a:p>
            <a:pPr algn="just" rtl="0"/>
            <a:r>
              <a:rPr lang="en-US" sz="1600" dirty="0">
                <a:latin typeface="Times New Roman" pitchFamily="18" charset="0"/>
              </a:rPr>
              <a:t>To create a volume group from one or more physical volumes, use the </a:t>
            </a:r>
            <a:r>
              <a:rPr lang="en-US" sz="1600" dirty="0" err="1">
                <a:latin typeface="Times New Roman" pitchFamily="18" charset="0"/>
              </a:rPr>
              <a:t>vgcreate</a:t>
            </a:r>
            <a:r>
              <a:rPr lang="en-US" sz="1600" dirty="0">
                <a:latin typeface="Times New Roman" pitchFamily="18" charset="0"/>
              </a:rPr>
              <a:t> command. The </a:t>
            </a:r>
            <a:r>
              <a:rPr lang="en-US" sz="1600" dirty="0" err="1">
                <a:latin typeface="Times New Roman" pitchFamily="18" charset="0"/>
              </a:rPr>
              <a:t>vgcreate</a:t>
            </a:r>
            <a:r>
              <a:rPr lang="en-US" sz="1600" dirty="0">
                <a:latin typeface="Times New Roman" pitchFamily="18" charset="0"/>
              </a:rPr>
              <a:t> command creates a new volume group by name and adds at least one physical volume to it. The following command creates a volume group named vg1 that contains physical volumes /dev/sdd1 and /dev/sde1.</a:t>
            </a:r>
          </a:p>
          <a:p>
            <a:pPr algn="just" rtl="0"/>
            <a:r>
              <a:rPr lang="en-US" sz="1600" b="1" dirty="0" err="1">
                <a:latin typeface="Times New Roman" pitchFamily="18" charset="0"/>
              </a:rPr>
              <a:t>vgcreate</a:t>
            </a:r>
            <a:r>
              <a:rPr lang="en-US" sz="1600" b="1" dirty="0">
                <a:latin typeface="Times New Roman" pitchFamily="18" charset="0"/>
              </a:rPr>
              <a:t> vg1 /dev/sdd1 /dev/sde1</a:t>
            </a:r>
          </a:p>
          <a:p>
            <a:pPr algn="just" rtl="0"/>
            <a:endParaRPr lang="en-US" sz="1600" b="1" dirty="0">
              <a:latin typeface="Times New Roman" pitchFamily="18" charset="0"/>
            </a:endParaRPr>
          </a:p>
          <a:p>
            <a:pPr algn="just" rtl="0"/>
            <a:endParaRPr lang="en-US" sz="1600" b="1" dirty="0">
              <a:latin typeface="Times New Roman" pitchFamily="18" charset="0"/>
            </a:endParaRPr>
          </a:p>
          <a:p>
            <a:pPr algn="l" rtl="0"/>
            <a:r>
              <a:rPr lang="en-US" sz="1600" b="1" dirty="0">
                <a:latin typeface="Times New Roman" pitchFamily="18" charset="0"/>
              </a:rPr>
              <a:t>Adding Physical Volumes to a Volume Group</a:t>
            </a:r>
          </a:p>
          <a:p>
            <a:pPr algn="l" rtl="0"/>
            <a:endParaRPr lang="en-US" sz="1600" b="1" dirty="0">
              <a:latin typeface="Times New Roman" pitchFamily="18" charset="0"/>
            </a:endParaRPr>
          </a:p>
          <a:p>
            <a:pPr algn="l" rtl="0"/>
            <a:r>
              <a:rPr lang="en-US" sz="1600" dirty="0">
                <a:latin typeface="Times New Roman" pitchFamily="18" charset="0"/>
              </a:rPr>
              <a:t>To add additional physical volumes to an existing volume group, use the </a:t>
            </a:r>
            <a:r>
              <a:rPr lang="en-US" sz="1600" dirty="0" err="1">
                <a:latin typeface="Times New Roman" pitchFamily="18" charset="0"/>
              </a:rPr>
              <a:t>vgextend</a:t>
            </a:r>
            <a:r>
              <a:rPr lang="en-US" sz="1600" dirty="0">
                <a:latin typeface="Times New Roman" pitchFamily="18" charset="0"/>
              </a:rPr>
              <a:t> command. The </a:t>
            </a:r>
            <a:r>
              <a:rPr lang="en-US" sz="1600" dirty="0" err="1">
                <a:latin typeface="Times New Roman" pitchFamily="18" charset="0"/>
              </a:rPr>
              <a:t>vgextend</a:t>
            </a:r>
            <a:r>
              <a:rPr lang="en-US" sz="1600" dirty="0">
                <a:latin typeface="Times New Roman" pitchFamily="18" charset="0"/>
              </a:rPr>
              <a:t> command increases a volume group's capacity by adding one or more free physical volumes. The following command adds the physical volume /dev/sdf1 to the volume group vg1.</a:t>
            </a:r>
          </a:p>
          <a:p>
            <a:pPr algn="l" rtl="0"/>
            <a:r>
              <a:rPr lang="en-US" sz="1600" dirty="0">
                <a:latin typeface="Times New Roman" pitchFamily="18" charset="0"/>
              </a:rPr>
              <a:t> </a:t>
            </a:r>
            <a:r>
              <a:rPr lang="en-US" sz="1600" b="1" dirty="0" err="1">
                <a:latin typeface="Times New Roman" pitchFamily="18" charset="0"/>
              </a:rPr>
              <a:t>vgextend</a:t>
            </a:r>
            <a:r>
              <a:rPr lang="en-US" sz="1600" b="1" dirty="0">
                <a:latin typeface="Times New Roman" pitchFamily="18" charset="0"/>
              </a:rPr>
              <a:t> vg1 /dev/sdf1</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0" y="500042"/>
            <a:ext cx="8715375" cy="6001643"/>
          </a:xfrm>
          <a:prstGeom prst="rect">
            <a:avLst/>
          </a:prstGeom>
          <a:noFill/>
          <a:ln w="9525">
            <a:noFill/>
            <a:miter lim="800000"/>
            <a:headEnd/>
            <a:tailEnd/>
          </a:ln>
        </p:spPr>
        <p:txBody>
          <a:bodyPr>
            <a:spAutoFit/>
          </a:bodyPr>
          <a:lstStyle/>
          <a:p>
            <a:pPr algn="just" rtl="0"/>
            <a:r>
              <a:rPr lang="en-US" sz="1200" b="1" dirty="0">
                <a:latin typeface="Times New Roman" pitchFamily="18" charset="0"/>
              </a:rPr>
              <a:t>Displaying Volume Groups</a:t>
            </a:r>
          </a:p>
          <a:p>
            <a:pPr algn="just" rtl="0"/>
            <a:endParaRPr lang="en-US" sz="1200" b="1" dirty="0">
              <a:latin typeface="Times New Roman" pitchFamily="18" charset="0"/>
            </a:endParaRPr>
          </a:p>
          <a:p>
            <a:pPr algn="just" rtl="0"/>
            <a:r>
              <a:rPr lang="en-US" sz="1200" dirty="0">
                <a:latin typeface="Times New Roman" pitchFamily="18" charset="0"/>
              </a:rPr>
              <a:t>There are two commands you can use to display properties of LVM volume groups: </a:t>
            </a:r>
            <a:r>
              <a:rPr lang="en-US" sz="1200" dirty="0" err="1">
                <a:latin typeface="Times New Roman" pitchFamily="18" charset="0"/>
              </a:rPr>
              <a:t>vgs</a:t>
            </a:r>
            <a:r>
              <a:rPr lang="en-US" sz="1200" dirty="0">
                <a:latin typeface="Times New Roman" pitchFamily="18" charset="0"/>
              </a:rPr>
              <a:t> and </a:t>
            </a:r>
            <a:r>
              <a:rPr lang="en-US" sz="1200" dirty="0" err="1">
                <a:latin typeface="Times New Roman" pitchFamily="18" charset="0"/>
              </a:rPr>
              <a:t>vgdisplay</a:t>
            </a:r>
            <a:r>
              <a:rPr lang="en-US" sz="1200" dirty="0">
                <a:latin typeface="Times New Roman" pitchFamily="18" charset="0"/>
              </a:rPr>
              <a:t>. The </a:t>
            </a:r>
            <a:r>
              <a:rPr lang="en-US" sz="1200" dirty="0" err="1">
                <a:latin typeface="Times New Roman" pitchFamily="18" charset="0"/>
              </a:rPr>
              <a:t>vgscan</a:t>
            </a:r>
            <a:r>
              <a:rPr lang="en-US" sz="1200" dirty="0">
                <a:latin typeface="Times New Roman" pitchFamily="18" charset="0"/>
              </a:rPr>
              <a:t> command will also display the volume groups, although its primary purpose is to scan all the disks for volume groups and rebuild the LVM cache file. For information on the </a:t>
            </a:r>
            <a:r>
              <a:rPr lang="en-US" sz="1200" dirty="0" err="1">
                <a:latin typeface="Times New Roman" pitchFamily="18" charset="0"/>
              </a:rPr>
              <a:t>vgscan</a:t>
            </a:r>
            <a:r>
              <a:rPr lang="en-US" sz="1200" dirty="0">
                <a:latin typeface="Times New Roman" pitchFamily="18" charset="0"/>
              </a:rPr>
              <a:t> command, see Section 3.4, “Scanning Disks for Volume Groups to Build the Cache File”. The </a:t>
            </a:r>
            <a:r>
              <a:rPr lang="en-US" sz="1200" dirty="0" err="1">
                <a:latin typeface="Times New Roman" pitchFamily="18" charset="0"/>
              </a:rPr>
              <a:t>vgs</a:t>
            </a:r>
            <a:r>
              <a:rPr lang="en-US" sz="1200" dirty="0">
                <a:latin typeface="Times New Roman" pitchFamily="18" charset="0"/>
              </a:rPr>
              <a:t> command provides volume group information in a configurable form, displaying one line per volume group. The </a:t>
            </a:r>
            <a:r>
              <a:rPr lang="en-US" sz="1200" dirty="0" err="1">
                <a:latin typeface="Times New Roman" pitchFamily="18" charset="0"/>
              </a:rPr>
              <a:t>vgs</a:t>
            </a:r>
            <a:r>
              <a:rPr lang="en-US" sz="1200" dirty="0">
                <a:latin typeface="Times New Roman" pitchFamily="18" charset="0"/>
              </a:rPr>
              <a:t> command provides a great deal of format control, and is useful for scripting. For information on using the </a:t>
            </a:r>
            <a:r>
              <a:rPr lang="en-US" sz="1200" dirty="0" err="1">
                <a:latin typeface="Times New Roman" pitchFamily="18" charset="0"/>
              </a:rPr>
              <a:t>vgs</a:t>
            </a:r>
            <a:r>
              <a:rPr lang="en-US" sz="1200" dirty="0">
                <a:latin typeface="Times New Roman" pitchFamily="18" charset="0"/>
              </a:rPr>
              <a:t> command to customize your output, see Section 9, “Customized Reporting for LVM”.</a:t>
            </a:r>
            <a:endParaRPr lang="en-US" sz="1200" b="1" dirty="0">
              <a:latin typeface="Times New Roman" pitchFamily="18" charset="0"/>
            </a:endParaRPr>
          </a:p>
          <a:p>
            <a:pPr algn="just" rtl="0"/>
            <a:r>
              <a:rPr lang="en-US" sz="1200" dirty="0">
                <a:latin typeface="Times New Roman" pitchFamily="18" charset="0"/>
              </a:rPr>
              <a:t>The </a:t>
            </a:r>
            <a:r>
              <a:rPr lang="en-US" sz="1200" dirty="0" err="1">
                <a:latin typeface="Times New Roman" pitchFamily="18" charset="0"/>
              </a:rPr>
              <a:t>vgdisplay</a:t>
            </a:r>
            <a:r>
              <a:rPr lang="en-US" sz="1200" dirty="0">
                <a:latin typeface="Times New Roman" pitchFamily="18" charset="0"/>
              </a:rPr>
              <a:t> command displays volume group properties (such as size, extents, number of physical volumes, etc.) in a fixed form. The following example shows the output of a </a:t>
            </a:r>
            <a:r>
              <a:rPr lang="en-US" sz="1200" dirty="0" err="1">
                <a:latin typeface="Times New Roman" pitchFamily="18" charset="0"/>
              </a:rPr>
              <a:t>vgdisplay</a:t>
            </a:r>
            <a:r>
              <a:rPr lang="en-US" sz="1200" dirty="0">
                <a:latin typeface="Times New Roman" pitchFamily="18" charset="0"/>
              </a:rPr>
              <a:t> command for the volume group </a:t>
            </a:r>
            <a:r>
              <a:rPr lang="en-US" sz="1200" dirty="0" err="1">
                <a:latin typeface="Times New Roman" pitchFamily="18" charset="0"/>
              </a:rPr>
              <a:t>new_vg</a:t>
            </a:r>
            <a:r>
              <a:rPr lang="en-US" sz="1200" dirty="0">
                <a:latin typeface="Times New Roman" pitchFamily="18" charset="0"/>
              </a:rPr>
              <a:t>. If you do not specify a volume group, all existing volume groups are displayed.</a:t>
            </a:r>
          </a:p>
          <a:p>
            <a:pPr algn="just" rtl="0"/>
            <a:r>
              <a:rPr lang="en-US" sz="1200" dirty="0">
                <a:latin typeface="Times New Roman" pitchFamily="18" charset="0"/>
              </a:rPr>
              <a:t># </a:t>
            </a:r>
            <a:r>
              <a:rPr lang="en-US" sz="1200" b="1" dirty="0" err="1">
                <a:latin typeface="Times New Roman" pitchFamily="18" charset="0"/>
              </a:rPr>
              <a:t>vgdisplay</a:t>
            </a:r>
            <a:r>
              <a:rPr lang="en-US" sz="1200" b="1" dirty="0">
                <a:latin typeface="Times New Roman" pitchFamily="18" charset="0"/>
              </a:rPr>
              <a:t> </a:t>
            </a:r>
            <a:r>
              <a:rPr lang="en-US" sz="1200" b="1" dirty="0" err="1">
                <a:latin typeface="Times New Roman" pitchFamily="18" charset="0"/>
              </a:rPr>
              <a:t>new_vg</a:t>
            </a:r>
            <a:endParaRPr lang="en-US" sz="1200" b="1" dirty="0">
              <a:latin typeface="Times New Roman" pitchFamily="18" charset="0"/>
            </a:endParaRPr>
          </a:p>
          <a:p>
            <a:pPr algn="just" rtl="0"/>
            <a:r>
              <a:rPr lang="en-US" sz="1200" dirty="0">
                <a:latin typeface="Times New Roman" pitchFamily="18" charset="0"/>
              </a:rPr>
              <a:t>--- Volume group ---</a:t>
            </a:r>
          </a:p>
          <a:p>
            <a:pPr algn="just" rtl="0"/>
            <a:r>
              <a:rPr lang="en-US" sz="1200" dirty="0">
                <a:latin typeface="Times New Roman" pitchFamily="18" charset="0"/>
              </a:rPr>
              <a:t>VG Name </a:t>
            </a:r>
            <a:r>
              <a:rPr lang="en-US" sz="1200" dirty="0" err="1">
                <a:latin typeface="Times New Roman" pitchFamily="18" charset="0"/>
              </a:rPr>
              <a:t>new_vg</a:t>
            </a:r>
            <a:endParaRPr lang="en-US" sz="1200" dirty="0">
              <a:latin typeface="Times New Roman" pitchFamily="18" charset="0"/>
            </a:endParaRPr>
          </a:p>
          <a:p>
            <a:pPr algn="just" rtl="0"/>
            <a:r>
              <a:rPr lang="en-US" sz="1200" dirty="0">
                <a:latin typeface="Times New Roman" pitchFamily="18" charset="0"/>
              </a:rPr>
              <a:t>System ID</a:t>
            </a:r>
          </a:p>
          <a:p>
            <a:pPr algn="just" rtl="0"/>
            <a:r>
              <a:rPr lang="en-US" sz="1200" dirty="0">
                <a:latin typeface="Times New Roman" pitchFamily="18" charset="0"/>
              </a:rPr>
              <a:t>Format lvm2</a:t>
            </a:r>
          </a:p>
          <a:p>
            <a:pPr algn="just" rtl="0"/>
            <a:r>
              <a:rPr lang="en-US" sz="1200" dirty="0">
                <a:latin typeface="Times New Roman" pitchFamily="18" charset="0"/>
              </a:rPr>
              <a:t>Metadata Areas 3</a:t>
            </a:r>
          </a:p>
          <a:p>
            <a:pPr algn="just" rtl="0"/>
            <a:r>
              <a:rPr lang="en-US" sz="1200" dirty="0">
                <a:latin typeface="Times New Roman" pitchFamily="18" charset="0"/>
              </a:rPr>
              <a:t>Metadata Sequence No 11</a:t>
            </a:r>
          </a:p>
          <a:p>
            <a:pPr algn="just" rtl="0"/>
            <a:r>
              <a:rPr lang="en-US" sz="1200" dirty="0">
                <a:latin typeface="Times New Roman" pitchFamily="18" charset="0"/>
              </a:rPr>
              <a:t>VG Access read/write</a:t>
            </a:r>
          </a:p>
          <a:p>
            <a:pPr algn="just" rtl="0"/>
            <a:r>
              <a:rPr lang="en-US" sz="1200" dirty="0">
                <a:latin typeface="Times New Roman" pitchFamily="18" charset="0"/>
              </a:rPr>
              <a:t>VG Status resizable</a:t>
            </a:r>
          </a:p>
          <a:p>
            <a:pPr algn="just" rtl="0"/>
            <a:r>
              <a:rPr lang="en-US" sz="1200" dirty="0">
                <a:latin typeface="Times New Roman" pitchFamily="18" charset="0"/>
              </a:rPr>
              <a:t>MAX LV 0</a:t>
            </a:r>
          </a:p>
          <a:p>
            <a:pPr algn="just" rtl="0"/>
            <a:r>
              <a:rPr lang="en-US" sz="1200" dirty="0">
                <a:latin typeface="Times New Roman" pitchFamily="18" charset="0"/>
              </a:rPr>
              <a:t>Cur LV 1</a:t>
            </a:r>
          </a:p>
          <a:p>
            <a:pPr algn="just" rtl="0"/>
            <a:r>
              <a:rPr lang="en-US" sz="1200" dirty="0">
                <a:latin typeface="Times New Roman" pitchFamily="18" charset="0"/>
              </a:rPr>
              <a:t>Open LV 0</a:t>
            </a:r>
          </a:p>
          <a:p>
            <a:pPr algn="just" rtl="0"/>
            <a:r>
              <a:rPr lang="en-US" sz="1200" dirty="0">
                <a:latin typeface="Times New Roman" pitchFamily="18" charset="0"/>
              </a:rPr>
              <a:t>Max PV 0</a:t>
            </a:r>
          </a:p>
          <a:p>
            <a:pPr algn="just" rtl="0"/>
            <a:r>
              <a:rPr lang="en-US" sz="1200" dirty="0">
                <a:latin typeface="Times New Roman" pitchFamily="18" charset="0"/>
              </a:rPr>
              <a:t>Cur PV 3</a:t>
            </a:r>
          </a:p>
          <a:p>
            <a:pPr algn="just" rtl="0"/>
            <a:r>
              <a:rPr lang="en-US" sz="1200" dirty="0">
                <a:latin typeface="Times New Roman" pitchFamily="18" charset="0"/>
              </a:rPr>
              <a:t>Act PV 3</a:t>
            </a:r>
          </a:p>
          <a:p>
            <a:pPr algn="just" rtl="0"/>
            <a:r>
              <a:rPr lang="en-US" sz="1200" dirty="0">
                <a:latin typeface="Times New Roman" pitchFamily="18" charset="0"/>
              </a:rPr>
              <a:t>VG Size 51.42 GB</a:t>
            </a:r>
          </a:p>
          <a:p>
            <a:pPr algn="just" rtl="0"/>
            <a:r>
              <a:rPr lang="en-US" sz="1200" dirty="0">
                <a:latin typeface="Times New Roman" pitchFamily="18" charset="0"/>
              </a:rPr>
              <a:t>PE Size 4.00 MB</a:t>
            </a:r>
          </a:p>
          <a:p>
            <a:pPr algn="just" rtl="0"/>
            <a:r>
              <a:rPr lang="en-US" sz="1200" dirty="0">
                <a:latin typeface="Times New Roman" pitchFamily="18" charset="0"/>
              </a:rPr>
              <a:t>Total PE 13164</a:t>
            </a:r>
          </a:p>
          <a:p>
            <a:pPr algn="just" rtl="0"/>
            <a:r>
              <a:rPr lang="en-US" sz="1200" dirty="0" err="1">
                <a:latin typeface="Times New Roman" pitchFamily="18" charset="0"/>
              </a:rPr>
              <a:t>Alloc</a:t>
            </a:r>
            <a:r>
              <a:rPr lang="en-US" sz="1200" dirty="0">
                <a:latin typeface="Times New Roman" pitchFamily="18" charset="0"/>
              </a:rPr>
              <a:t> PE / Size 13 / 52.00 MB</a:t>
            </a:r>
          </a:p>
          <a:p>
            <a:pPr algn="just" rtl="0"/>
            <a:r>
              <a:rPr lang="en-US" sz="1200" dirty="0">
                <a:latin typeface="Times New Roman" pitchFamily="18" charset="0"/>
              </a:rPr>
              <a:t>Free PE / Size 13151 / 51.37 GB</a:t>
            </a:r>
          </a:p>
          <a:p>
            <a:pPr algn="just" rtl="0"/>
            <a:r>
              <a:rPr lang="en-US" sz="1200" dirty="0">
                <a:latin typeface="Times New Roman" pitchFamily="18" charset="0"/>
              </a:rPr>
              <a:t>VG UUID jxQJ0a-ZKk0-OpMO-0118-nlwO-wwqd-fD5D32</a:t>
            </a:r>
            <a:endParaRPr lang="en-US" sz="1200"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1357313"/>
            <a:ext cx="8715375" cy="1569660"/>
          </a:xfrm>
          <a:prstGeom prst="rect">
            <a:avLst/>
          </a:prstGeom>
          <a:noFill/>
          <a:ln w="9525">
            <a:noFill/>
            <a:miter lim="800000"/>
            <a:headEnd/>
            <a:tailEnd/>
          </a:ln>
        </p:spPr>
        <p:txBody>
          <a:bodyPr>
            <a:spAutoFit/>
          </a:bodyPr>
          <a:lstStyle/>
          <a:p>
            <a:pPr algn="just" rtl="0"/>
            <a:r>
              <a:rPr lang="en-US" sz="2400" dirty="0">
                <a:latin typeface="Times New Roman" pitchFamily="18" charset="0"/>
              </a:rPr>
              <a:t># </a:t>
            </a:r>
            <a:r>
              <a:rPr lang="en-US" sz="2400" b="1" dirty="0" err="1">
                <a:latin typeface="Times New Roman" pitchFamily="18" charset="0"/>
              </a:rPr>
              <a:t>vgscan</a:t>
            </a:r>
            <a:endParaRPr lang="en-US" sz="2400" b="1" dirty="0">
              <a:latin typeface="Times New Roman" pitchFamily="18" charset="0"/>
            </a:endParaRPr>
          </a:p>
          <a:p>
            <a:pPr algn="just" rtl="0"/>
            <a:r>
              <a:rPr lang="en-US" sz="2400" dirty="0">
                <a:latin typeface="Times New Roman" pitchFamily="18" charset="0"/>
              </a:rPr>
              <a:t>Reading all physical volumes. This may take a while...</a:t>
            </a:r>
          </a:p>
          <a:p>
            <a:pPr algn="just" rtl="0"/>
            <a:r>
              <a:rPr lang="en-US" sz="2400" dirty="0">
                <a:latin typeface="Times New Roman" pitchFamily="18" charset="0"/>
              </a:rPr>
              <a:t>Found volume group "</a:t>
            </a:r>
            <a:r>
              <a:rPr lang="en-US" sz="2400" dirty="0" err="1">
                <a:latin typeface="Times New Roman" pitchFamily="18" charset="0"/>
              </a:rPr>
              <a:t>new_vg</a:t>
            </a:r>
            <a:r>
              <a:rPr lang="en-US" sz="2400" dirty="0">
                <a:latin typeface="Times New Roman" pitchFamily="18" charset="0"/>
              </a:rPr>
              <a:t>" using metadata type lvm2</a:t>
            </a:r>
          </a:p>
          <a:p>
            <a:pPr algn="just" rtl="0"/>
            <a:r>
              <a:rPr lang="en-US" sz="2400" dirty="0">
                <a:latin typeface="Times New Roman" pitchFamily="18" charset="0"/>
              </a:rPr>
              <a:t>Found volume group "</a:t>
            </a:r>
            <a:r>
              <a:rPr lang="en-US" sz="2400" dirty="0" err="1">
                <a:latin typeface="Times New Roman" pitchFamily="18" charset="0"/>
              </a:rPr>
              <a:t>officevg</a:t>
            </a:r>
            <a:r>
              <a:rPr lang="en-US" sz="2400" dirty="0">
                <a:latin typeface="Times New Roman" pitchFamily="18" charset="0"/>
              </a:rPr>
              <a:t>" using metadata type lvm2</a:t>
            </a:r>
            <a:endParaRPr lang="en-US" sz="2400"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714356"/>
            <a:ext cx="8715375" cy="4524315"/>
          </a:xfrm>
          <a:prstGeom prst="rect">
            <a:avLst/>
          </a:prstGeom>
          <a:noFill/>
          <a:ln w="9525">
            <a:noFill/>
            <a:miter lim="800000"/>
            <a:headEnd/>
            <a:tailEnd/>
          </a:ln>
        </p:spPr>
        <p:txBody>
          <a:bodyPr>
            <a:spAutoFit/>
          </a:bodyPr>
          <a:lstStyle/>
          <a:p>
            <a:pPr algn="l" rtl="0"/>
            <a:r>
              <a:rPr lang="en-US" b="1" dirty="0"/>
              <a:t>Renaming a Volume Group</a:t>
            </a:r>
          </a:p>
          <a:p>
            <a:pPr algn="l" rtl="0"/>
            <a:r>
              <a:rPr lang="en-US" dirty="0"/>
              <a:t>Use the </a:t>
            </a:r>
            <a:r>
              <a:rPr lang="en-US" dirty="0" err="1"/>
              <a:t>vgrename</a:t>
            </a:r>
            <a:r>
              <a:rPr lang="en-US" dirty="0"/>
              <a:t> command to rename an existing volume group. Either of the following commands renames the existing volume group vg02 to </a:t>
            </a:r>
            <a:r>
              <a:rPr lang="en-US" dirty="0" err="1"/>
              <a:t>my_volume_group</a:t>
            </a:r>
            <a:endParaRPr lang="en-US" dirty="0"/>
          </a:p>
          <a:p>
            <a:pPr algn="l" rtl="0"/>
            <a:endParaRPr lang="en-US" dirty="0"/>
          </a:p>
          <a:p>
            <a:pPr algn="l" rtl="0"/>
            <a:r>
              <a:rPr lang="en-US" dirty="0" err="1"/>
              <a:t>vgrename</a:t>
            </a:r>
            <a:r>
              <a:rPr lang="en-US" dirty="0"/>
              <a:t> /dev/vg02 /dev/</a:t>
            </a:r>
            <a:r>
              <a:rPr lang="en-US" dirty="0" err="1"/>
              <a:t>my_volume_group</a:t>
            </a:r>
            <a:endParaRPr lang="en-US" dirty="0"/>
          </a:p>
          <a:p>
            <a:pPr algn="l" rtl="0"/>
            <a:r>
              <a:rPr lang="en-US" dirty="0" err="1"/>
              <a:t>vgrename</a:t>
            </a:r>
            <a:r>
              <a:rPr lang="en-US" dirty="0"/>
              <a:t> vg02 </a:t>
            </a:r>
            <a:r>
              <a:rPr lang="en-US" dirty="0" err="1"/>
              <a:t>my_volume_group</a:t>
            </a:r>
            <a:endParaRPr lang="en-US" dirty="0"/>
          </a:p>
          <a:p>
            <a:pPr algn="l" rtl="0"/>
            <a:endParaRPr lang="en-US" b="1" dirty="0">
              <a:latin typeface="Times New Roman" pitchFamily="18" charset="0"/>
            </a:endParaRPr>
          </a:p>
          <a:p>
            <a:pPr algn="l" rtl="0"/>
            <a:r>
              <a:rPr lang="en-US" b="1" dirty="0"/>
              <a:t>Combining Volume Groups</a:t>
            </a:r>
          </a:p>
          <a:p>
            <a:pPr algn="l" rtl="0"/>
            <a:r>
              <a:rPr lang="en-US" dirty="0"/>
              <a:t>Two combine two volume groups into a single volume group, use the </a:t>
            </a:r>
            <a:r>
              <a:rPr lang="en-US" dirty="0" err="1"/>
              <a:t>vgmerge</a:t>
            </a:r>
            <a:r>
              <a:rPr lang="en-US" dirty="0"/>
              <a:t> command. You can merge an inactive "source" volume with an active or an inactive "destination" volume if the physical extent sizes of the volume are equal and the physical and logical volume summaries of both volume groups fit into the destination volume groups limits.</a:t>
            </a:r>
          </a:p>
          <a:p>
            <a:pPr algn="l" rtl="0"/>
            <a:r>
              <a:rPr lang="en-US" dirty="0"/>
              <a:t>The following command merges the inactive volume group </a:t>
            </a:r>
            <a:r>
              <a:rPr lang="en-US" dirty="0" err="1"/>
              <a:t>my_vg</a:t>
            </a:r>
            <a:r>
              <a:rPr lang="en-US" dirty="0"/>
              <a:t> into the active or inactive volume group databases giving verbose runtime information.</a:t>
            </a:r>
          </a:p>
          <a:p>
            <a:pPr algn="l" rtl="0"/>
            <a:endParaRPr lang="en-US" dirty="0"/>
          </a:p>
          <a:p>
            <a:pPr algn="l" rtl="0"/>
            <a:r>
              <a:rPr lang="en-US" dirty="0" err="1"/>
              <a:t>vgmerge</a:t>
            </a:r>
            <a:r>
              <a:rPr lang="en-US" dirty="0"/>
              <a:t> -v databases </a:t>
            </a:r>
            <a:r>
              <a:rPr lang="en-US" dirty="0" err="1"/>
              <a:t>my_vg</a:t>
            </a:r>
            <a:endParaRPr lang="en-US"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363915"/>
            <a:ext cx="8715375" cy="6494085"/>
          </a:xfrm>
          <a:prstGeom prst="rect">
            <a:avLst/>
          </a:prstGeom>
          <a:noFill/>
          <a:ln w="9525">
            <a:noFill/>
            <a:miter lim="800000"/>
            <a:headEnd/>
            <a:tailEnd/>
          </a:ln>
        </p:spPr>
        <p:txBody>
          <a:bodyPr>
            <a:spAutoFit/>
          </a:bodyPr>
          <a:lstStyle/>
          <a:p>
            <a:pPr algn="l" rtl="0"/>
            <a:r>
              <a:rPr lang="en-US" sz="1600" b="1" dirty="0">
                <a:latin typeface="Times New Roman" pitchFamily="18" charset="0"/>
              </a:rPr>
              <a:t>Moving a Volume Group to Another System</a:t>
            </a:r>
          </a:p>
          <a:p>
            <a:pPr algn="l" rtl="0"/>
            <a:r>
              <a:rPr lang="en-US" sz="1600" dirty="0">
                <a:latin typeface="Times New Roman" pitchFamily="18" charset="0"/>
              </a:rPr>
              <a:t>You can move an entire LVM volume group to another system. It is recommended that you use the </a:t>
            </a:r>
            <a:r>
              <a:rPr lang="en-US" sz="1600" dirty="0" err="1">
                <a:latin typeface="Times New Roman" pitchFamily="18" charset="0"/>
              </a:rPr>
              <a:t>vgexport</a:t>
            </a:r>
            <a:r>
              <a:rPr lang="en-US" sz="1600" dirty="0">
                <a:latin typeface="Times New Roman" pitchFamily="18" charset="0"/>
              </a:rPr>
              <a:t> and </a:t>
            </a:r>
            <a:r>
              <a:rPr lang="en-US" sz="1600" dirty="0" err="1">
                <a:latin typeface="Times New Roman" pitchFamily="18" charset="0"/>
              </a:rPr>
              <a:t>vgimport</a:t>
            </a:r>
            <a:r>
              <a:rPr lang="en-US" sz="1600" dirty="0">
                <a:latin typeface="Times New Roman" pitchFamily="18" charset="0"/>
              </a:rPr>
              <a:t> commands when you do this. The </a:t>
            </a:r>
            <a:r>
              <a:rPr lang="en-US" sz="1600" dirty="0" err="1">
                <a:latin typeface="Times New Roman" pitchFamily="18" charset="0"/>
              </a:rPr>
              <a:t>vgexport</a:t>
            </a:r>
            <a:r>
              <a:rPr lang="en-US" sz="1600" dirty="0">
                <a:latin typeface="Times New Roman" pitchFamily="18" charset="0"/>
              </a:rPr>
              <a:t> command makes an inactive volume group inaccessible to the system, which allows you to detach its physical volumes. The </a:t>
            </a:r>
            <a:r>
              <a:rPr lang="en-US" sz="1600" dirty="0" err="1">
                <a:latin typeface="Times New Roman" pitchFamily="18" charset="0"/>
              </a:rPr>
              <a:t>vgimport</a:t>
            </a:r>
            <a:r>
              <a:rPr lang="en-US" sz="1600" dirty="0">
                <a:latin typeface="Times New Roman" pitchFamily="18" charset="0"/>
              </a:rPr>
              <a:t> command makes a volume group accessible to a machine again after the </a:t>
            </a:r>
            <a:r>
              <a:rPr lang="en-US" sz="1600" dirty="0" err="1">
                <a:latin typeface="Times New Roman" pitchFamily="18" charset="0"/>
              </a:rPr>
              <a:t>vgexport</a:t>
            </a:r>
            <a:r>
              <a:rPr lang="en-US" sz="1600" dirty="0">
                <a:latin typeface="Times New Roman" pitchFamily="18" charset="0"/>
              </a:rPr>
              <a:t> command has made it inactive.</a:t>
            </a:r>
          </a:p>
          <a:p>
            <a:pPr algn="l" rtl="0"/>
            <a:endParaRPr lang="en-US" sz="1600" dirty="0">
              <a:latin typeface="Times New Roman" pitchFamily="18" charset="0"/>
            </a:endParaRPr>
          </a:p>
          <a:p>
            <a:pPr algn="l" rtl="0"/>
            <a:r>
              <a:rPr lang="en-US" sz="1600" dirty="0">
                <a:latin typeface="Times New Roman" pitchFamily="18" charset="0"/>
              </a:rPr>
              <a:t>To move a volume group form one system to another, perform the following steps:</a:t>
            </a:r>
          </a:p>
          <a:p>
            <a:pPr algn="l" rtl="0"/>
            <a:r>
              <a:rPr lang="en-US" sz="1600" dirty="0">
                <a:latin typeface="Times New Roman" pitchFamily="18" charset="0"/>
              </a:rPr>
              <a:t>1. Make sure that no users are accessing files on the active volumes in the volume group, then </a:t>
            </a:r>
            <a:r>
              <a:rPr lang="en-US" sz="1600" dirty="0" err="1">
                <a:latin typeface="Times New Roman" pitchFamily="18" charset="0"/>
              </a:rPr>
              <a:t>unmount</a:t>
            </a:r>
            <a:r>
              <a:rPr lang="en-US" sz="1600" dirty="0">
                <a:latin typeface="Times New Roman" pitchFamily="18" charset="0"/>
              </a:rPr>
              <a:t> the logical volumes.</a:t>
            </a:r>
          </a:p>
          <a:p>
            <a:pPr algn="l" rtl="0"/>
            <a:r>
              <a:rPr lang="en-US" sz="1600" dirty="0">
                <a:latin typeface="Times New Roman" pitchFamily="18" charset="0"/>
              </a:rPr>
              <a:t>2. Use the -a n argument of the </a:t>
            </a:r>
            <a:r>
              <a:rPr lang="en-US" sz="1600" dirty="0" err="1">
                <a:latin typeface="Times New Roman" pitchFamily="18" charset="0"/>
              </a:rPr>
              <a:t>vgchange</a:t>
            </a:r>
            <a:r>
              <a:rPr lang="en-US" sz="1600" dirty="0">
                <a:latin typeface="Times New Roman" pitchFamily="18" charset="0"/>
              </a:rPr>
              <a:t> command to mark the volume group as inactive, which prevents any further activity on the volume group.</a:t>
            </a:r>
          </a:p>
          <a:p>
            <a:pPr algn="l" rtl="0"/>
            <a:r>
              <a:rPr lang="en-US" sz="1600" dirty="0">
                <a:latin typeface="Times New Roman" pitchFamily="18" charset="0"/>
              </a:rPr>
              <a:t>3. Use the </a:t>
            </a:r>
            <a:r>
              <a:rPr lang="en-US" sz="1600" dirty="0" err="1">
                <a:latin typeface="Times New Roman" pitchFamily="18" charset="0"/>
              </a:rPr>
              <a:t>vgexport</a:t>
            </a:r>
            <a:r>
              <a:rPr lang="en-US" sz="1600" dirty="0">
                <a:latin typeface="Times New Roman" pitchFamily="18" charset="0"/>
              </a:rPr>
              <a:t> command to export the volume group. This prevents it from being accessed by the system from which you are removing it. </a:t>
            </a:r>
          </a:p>
          <a:p>
            <a:pPr algn="l" rtl="0"/>
            <a:r>
              <a:rPr lang="en-US" sz="1600" dirty="0">
                <a:latin typeface="Times New Roman" pitchFamily="18" charset="0"/>
              </a:rPr>
              <a:t>After you export the volume group, the physical volume will show up as being in an exported</a:t>
            </a:r>
          </a:p>
          <a:p>
            <a:pPr algn="l" rtl="0"/>
            <a:r>
              <a:rPr lang="en-US" sz="1600" dirty="0">
                <a:latin typeface="Times New Roman" pitchFamily="18" charset="0"/>
              </a:rPr>
              <a:t>volume group when you execute the </a:t>
            </a:r>
            <a:r>
              <a:rPr lang="en-US" sz="1600" dirty="0" err="1">
                <a:latin typeface="Times New Roman" pitchFamily="18" charset="0"/>
              </a:rPr>
              <a:t>pvscan</a:t>
            </a:r>
            <a:r>
              <a:rPr lang="en-US" sz="1600" dirty="0">
                <a:latin typeface="Times New Roman" pitchFamily="18" charset="0"/>
              </a:rPr>
              <a:t> command, as in the following example.</a:t>
            </a:r>
          </a:p>
          <a:p>
            <a:pPr algn="l" rtl="0"/>
            <a:r>
              <a:rPr lang="en-US" sz="1600" dirty="0">
                <a:latin typeface="Times New Roman" pitchFamily="18" charset="0"/>
              </a:rPr>
              <a:t>[root@tng3-1]# </a:t>
            </a:r>
            <a:r>
              <a:rPr lang="en-US" sz="1600" b="1" dirty="0" err="1">
                <a:latin typeface="Times New Roman" pitchFamily="18" charset="0"/>
              </a:rPr>
              <a:t>pvscan</a:t>
            </a:r>
            <a:endParaRPr lang="en-US" sz="1600" b="1" dirty="0">
              <a:latin typeface="Times New Roman" pitchFamily="18" charset="0"/>
            </a:endParaRPr>
          </a:p>
          <a:p>
            <a:pPr algn="l" rtl="0"/>
            <a:r>
              <a:rPr lang="en-US" sz="1600" dirty="0">
                <a:latin typeface="Times New Roman" pitchFamily="18" charset="0"/>
              </a:rPr>
              <a:t>PV /dev/sda1 is in exported VG </a:t>
            </a:r>
            <a:r>
              <a:rPr lang="en-US" sz="1600" dirty="0" err="1">
                <a:latin typeface="Times New Roman" pitchFamily="18" charset="0"/>
              </a:rPr>
              <a:t>myvg</a:t>
            </a:r>
            <a:r>
              <a:rPr lang="en-US" sz="1600" dirty="0">
                <a:latin typeface="Times New Roman" pitchFamily="18" charset="0"/>
              </a:rPr>
              <a:t> [17.15 GB / 7.15 GB free]</a:t>
            </a:r>
          </a:p>
          <a:p>
            <a:pPr algn="l" rtl="0"/>
            <a:r>
              <a:rPr lang="en-US" sz="1600" dirty="0">
                <a:latin typeface="Times New Roman" pitchFamily="18" charset="0"/>
              </a:rPr>
              <a:t>PV /dev/sdc1 is in exported VG </a:t>
            </a:r>
            <a:r>
              <a:rPr lang="en-US" sz="1600" dirty="0" err="1">
                <a:latin typeface="Times New Roman" pitchFamily="18" charset="0"/>
              </a:rPr>
              <a:t>myvg</a:t>
            </a:r>
            <a:r>
              <a:rPr lang="en-US" sz="1600" dirty="0">
                <a:latin typeface="Times New Roman" pitchFamily="18" charset="0"/>
              </a:rPr>
              <a:t> [17.15 GB / 15.15 GB free]</a:t>
            </a:r>
          </a:p>
          <a:p>
            <a:pPr algn="l" rtl="0"/>
            <a:r>
              <a:rPr lang="en-US" sz="1600" dirty="0">
                <a:latin typeface="Times New Roman" pitchFamily="18" charset="0"/>
              </a:rPr>
              <a:t>PV /dev/sdd1 is in exported VG </a:t>
            </a:r>
            <a:r>
              <a:rPr lang="en-US" sz="1600" dirty="0" err="1">
                <a:latin typeface="Times New Roman" pitchFamily="18" charset="0"/>
              </a:rPr>
              <a:t>myvg</a:t>
            </a:r>
            <a:r>
              <a:rPr lang="en-US" sz="1600" dirty="0">
                <a:latin typeface="Times New Roman" pitchFamily="18" charset="0"/>
              </a:rPr>
              <a:t> [17.15 GB / 15.15 GB free]</a:t>
            </a:r>
          </a:p>
          <a:p>
            <a:pPr algn="l" rtl="0"/>
            <a:r>
              <a:rPr lang="en-US" sz="1600" dirty="0">
                <a:latin typeface="Times New Roman" pitchFamily="18" charset="0"/>
              </a:rPr>
              <a:t>When the system is next shut down, you can unplug the disks that constitute the volume</a:t>
            </a:r>
          </a:p>
          <a:p>
            <a:pPr algn="l" rtl="0"/>
            <a:r>
              <a:rPr lang="en-US" sz="1600" dirty="0">
                <a:latin typeface="Times New Roman" pitchFamily="18" charset="0"/>
              </a:rPr>
              <a:t>group and connect them to the new system.</a:t>
            </a:r>
          </a:p>
          <a:p>
            <a:pPr algn="l" rtl="0"/>
            <a:r>
              <a:rPr lang="en-US" sz="1600" dirty="0">
                <a:latin typeface="Times New Roman" pitchFamily="18" charset="0"/>
              </a:rPr>
              <a:t>4. When the disks are plugged into the new system, use the </a:t>
            </a:r>
            <a:r>
              <a:rPr lang="en-US" sz="1600" dirty="0" err="1">
                <a:latin typeface="Times New Roman" pitchFamily="18" charset="0"/>
              </a:rPr>
              <a:t>vgimport</a:t>
            </a:r>
            <a:r>
              <a:rPr lang="en-US" sz="1600" dirty="0">
                <a:latin typeface="Times New Roman" pitchFamily="18" charset="0"/>
              </a:rPr>
              <a:t> command to import the volume group, making it accessible to the new system.</a:t>
            </a:r>
          </a:p>
          <a:p>
            <a:pPr algn="l" rtl="0"/>
            <a:r>
              <a:rPr lang="en-US" sz="1600" dirty="0">
                <a:latin typeface="Times New Roman" pitchFamily="18" charset="0"/>
              </a:rPr>
              <a:t>5. Activate the volume group with the -a y argument of the </a:t>
            </a:r>
            <a:r>
              <a:rPr lang="en-US" sz="1600" dirty="0" err="1">
                <a:latin typeface="Times New Roman" pitchFamily="18" charset="0"/>
              </a:rPr>
              <a:t>vgchange</a:t>
            </a:r>
            <a:r>
              <a:rPr lang="en-US" sz="1600" dirty="0">
                <a:latin typeface="Times New Roman" pitchFamily="18" charset="0"/>
              </a:rPr>
              <a:t> command.</a:t>
            </a:r>
          </a:p>
          <a:p>
            <a:pPr algn="l" rtl="0"/>
            <a:r>
              <a:rPr lang="en-US" sz="1600" dirty="0">
                <a:latin typeface="Times New Roman" pitchFamily="18" charset="0"/>
              </a:rPr>
              <a:t>6. Mount the file system to make it available for use.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85720" y="117693"/>
            <a:ext cx="8715375" cy="6740307"/>
          </a:xfrm>
          <a:prstGeom prst="rect">
            <a:avLst/>
          </a:prstGeom>
          <a:noFill/>
          <a:ln w="9525">
            <a:noFill/>
            <a:miter lim="800000"/>
            <a:headEnd/>
            <a:tailEnd/>
          </a:ln>
        </p:spPr>
        <p:txBody>
          <a:bodyPr>
            <a:spAutoFit/>
          </a:bodyPr>
          <a:lstStyle/>
          <a:p>
            <a:pPr algn="just" rtl="0"/>
            <a:r>
              <a:rPr lang="en-US" sz="1600" b="1" dirty="0">
                <a:latin typeface="Times New Roman" pitchFamily="18" charset="0"/>
              </a:rPr>
              <a:t>Removing Physical Volumes from a Volume Group</a:t>
            </a:r>
          </a:p>
          <a:p>
            <a:pPr algn="just" rtl="0"/>
            <a:r>
              <a:rPr lang="en-US" sz="1600" dirty="0">
                <a:latin typeface="Times New Roman" pitchFamily="18" charset="0"/>
              </a:rPr>
              <a:t>To remove unused physical volumes from a volume group, use the </a:t>
            </a:r>
            <a:r>
              <a:rPr lang="en-US" sz="1600" dirty="0" err="1">
                <a:latin typeface="Times New Roman" pitchFamily="18" charset="0"/>
              </a:rPr>
              <a:t>vgreduce</a:t>
            </a:r>
            <a:r>
              <a:rPr lang="en-US" sz="1600" dirty="0">
                <a:latin typeface="Times New Roman" pitchFamily="18" charset="0"/>
              </a:rPr>
              <a:t> command. The </a:t>
            </a:r>
            <a:r>
              <a:rPr lang="en-US" sz="1600" dirty="0" err="1">
                <a:latin typeface="Times New Roman" pitchFamily="18" charset="0"/>
              </a:rPr>
              <a:t>vgreduce</a:t>
            </a:r>
            <a:r>
              <a:rPr lang="en-US" sz="1600" dirty="0">
                <a:latin typeface="Times New Roman" pitchFamily="18" charset="0"/>
              </a:rPr>
              <a:t> command shrinks a volume group's capacity by removing one or more empty physical volumes. This frees those physical volumes to be used in different volume groups or to be removed from the system. Before removing a physical volume from a volume group, you can make sure that the physical volume is not used by any logical volumes by using the </a:t>
            </a:r>
            <a:r>
              <a:rPr lang="en-US" sz="1600" dirty="0" err="1">
                <a:latin typeface="Times New Roman" pitchFamily="18" charset="0"/>
              </a:rPr>
              <a:t>pvdisplay</a:t>
            </a:r>
            <a:r>
              <a:rPr lang="en-US" sz="1600" dirty="0">
                <a:latin typeface="Times New Roman" pitchFamily="18" charset="0"/>
              </a:rPr>
              <a:t> command.</a:t>
            </a:r>
          </a:p>
          <a:p>
            <a:pPr algn="just" rtl="0"/>
            <a:endParaRPr lang="en-US" sz="1600" dirty="0">
              <a:latin typeface="Times New Roman" pitchFamily="18" charset="0"/>
            </a:endParaRPr>
          </a:p>
          <a:p>
            <a:pPr algn="just" rtl="0"/>
            <a:r>
              <a:rPr lang="en-US" sz="1600" dirty="0">
                <a:latin typeface="Times New Roman" pitchFamily="18" charset="0"/>
              </a:rPr>
              <a:t># </a:t>
            </a:r>
            <a:r>
              <a:rPr lang="en-US" sz="1600" b="1" dirty="0" err="1">
                <a:latin typeface="Times New Roman" pitchFamily="18" charset="0"/>
              </a:rPr>
              <a:t>pvdisplay</a:t>
            </a:r>
            <a:r>
              <a:rPr lang="en-US" sz="1600" b="1" dirty="0">
                <a:latin typeface="Times New Roman" pitchFamily="18" charset="0"/>
              </a:rPr>
              <a:t> /dev/hda1</a:t>
            </a:r>
          </a:p>
          <a:p>
            <a:pPr algn="just" rtl="0"/>
            <a:r>
              <a:rPr lang="en-US" sz="1600" dirty="0">
                <a:latin typeface="Times New Roman" pitchFamily="18" charset="0"/>
              </a:rPr>
              <a:t>-- Physical volume ---</a:t>
            </a:r>
          </a:p>
          <a:p>
            <a:pPr algn="just" rtl="0"/>
            <a:r>
              <a:rPr lang="en-US" sz="1600" dirty="0">
                <a:latin typeface="Times New Roman" pitchFamily="18" charset="0"/>
              </a:rPr>
              <a:t>PV Name /dev/hda1</a:t>
            </a:r>
          </a:p>
          <a:p>
            <a:pPr algn="just" rtl="0"/>
            <a:r>
              <a:rPr lang="en-US" sz="1600" dirty="0">
                <a:latin typeface="Times New Roman" pitchFamily="18" charset="0"/>
              </a:rPr>
              <a:t>VG Name </a:t>
            </a:r>
            <a:r>
              <a:rPr lang="en-US" sz="1600" dirty="0" err="1">
                <a:latin typeface="Times New Roman" pitchFamily="18" charset="0"/>
              </a:rPr>
              <a:t>myvg</a:t>
            </a:r>
            <a:endParaRPr lang="en-US" sz="1600" dirty="0">
              <a:latin typeface="Times New Roman" pitchFamily="18" charset="0"/>
            </a:endParaRPr>
          </a:p>
          <a:p>
            <a:pPr algn="just" rtl="0"/>
            <a:r>
              <a:rPr lang="en-US" sz="1600" dirty="0">
                <a:latin typeface="Times New Roman" pitchFamily="18" charset="0"/>
              </a:rPr>
              <a:t>PV Size 1.95 GB / NOT usable 4 MB [LVM: 122 KB]</a:t>
            </a:r>
          </a:p>
          <a:p>
            <a:pPr algn="just" rtl="0"/>
            <a:r>
              <a:rPr lang="en-US" sz="1600" dirty="0">
                <a:latin typeface="Times New Roman" pitchFamily="18" charset="0"/>
              </a:rPr>
              <a:t>PV# 1</a:t>
            </a:r>
          </a:p>
          <a:p>
            <a:pPr algn="just" rtl="0"/>
            <a:r>
              <a:rPr lang="en-US" sz="1600" dirty="0">
                <a:latin typeface="Times New Roman" pitchFamily="18" charset="0"/>
              </a:rPr>
              <a:t>PV Status available</a:t>
            </a:r>
          </a:p>
          <a:p>
            <a:pPr algn="just" rtl="0"/>
            <a:r>
              <a:rPr lang="en-US" sz="1600" dirty="0" err="1">
                <a:latin typeface="Times New Roman" pitchFamily="18" charset="0"/>
              </a:rPr>
              <a:t>Allocatable</a:t>
            </a:r>
            <a:r>
              <a:rPr lang="en-US" sz="1600" dirty="0">
                <a:latin typeface="Times New Roman" pitchFamily="18" charset="0"/>
              </a:rPr>
              <a:t> yes (but full)</a:t>
            </a:r>
          </a:p>
          <a:p>
            <a:pPr algn="just" rtl="0"/>
            <a:r>
              <a:rPr lang="en-US" sz="1600" dirty="0">
                <a:latin typeface="Times New Roman" pitchFamily="18" charset="0"/>
              </a:rPr>
              <a:t>Cur LV 1</a:t>
            </a:r>
          </a:p>
          <a:p>
            <a:pPr algn="just" rtl="0"/>
            <a:r>
              <a:rPr lang="en-US" sz="1600" dirty="0">
                <a:latin typeface="Times New Roman" pitchFamily="18" charset="0"/>
              </a:rPr>
              <a:t>PE Size (</a:t>
            </a:r>
            <a:r>
              <a:rPr lang="en-US" sz="1600" dirty="0" err="1">
                <a:latin typeface="Times New Roman" pitchFamily="18" charset="0"/>
              </a:rPr>
              <a:t>KByte</a:t>
            </a:r>
            <a:r>
              <a:rPr lang="en-US" sz="1600" dirty="0">
                <a:latin typeface="Times New Roman" pitchFamily="18" charset="0"/>
              </a:rPr>
              <a:t>) 4096</a:t>
            </a:r>
          </a:p>
          <a:p>
            <a:pPr algn="just" rtl="0"/>
            <a:r>
              <a:rPr lang="en-US" sz="1600" dirty="0">
                <a:latin typeface="Times New Roman" pitchFamily="18" charset="0"/>
              </a:rPr>
              <a:t>Total PE 499</a:t>
            </a:r>
          </a:p>
          <a:p>
            <a:pPr algn="just" rtl="0"/>
            <a:r>
              <a:rPr lang="en-US" sz="1600" dirty="0">
                <a:latin typeface="Times New Roman" pitchFamily="18" charset="0"/>
              </a:rPr>
              <a:t>Free PE 0</a:t>
            </a:r>
          </a:p>
          <a:p>
            <a:pPr algn="just" rtl="0"/>
            <a:r>
              <a:rPr lang="en-US" sz="1600" dirty="0">
                <a:latin typeface="Times New Roman" pitchFamily="18" charset="0"/>
              </a:rPr>
              <a:t>Allocated PE 499</a:t>
            </a:r>
          </a:p>
          <a:p>
            <a:pPr algn="just" rtl="0"/>
            <a:r>
              <a:rPr lang="en-US" sz="1600" dirty="0">
                <a:latin typeface="Times New Roman" pitchFamily="18" charset="0"/>
              </a:rPr>
              <a:t>PV UUID Sd44tK-9IRw-SrMC-MOkn-76iP-iftz-OVSen7</a:t>
            </a:r>
          </a:p>
          <a:p>
            <a:pPr algn="just" rtl="0"/>
            <a:endParaRPr lang="en-US" sz="1600" dirty="0">
              <a:latin typeface="Times New Roman" pitchFamily="18" charset="0"/>
            </a:endParaRPr>
          </a:p>
          <a:p>
            <a:pPr algn="just" rtl="0"/>
            <a:r>
              <a:rPr lang="en-US" sz="1600" dirty="0">
                <a:latin typeface="Times New Roman" pitchFamily="18" charset="0"/>
              </a:rPr>
              <a:t>If the physical volume is still being used you will have to migrate the data to another physical volume using the </a:t>
            </a:r>
            <a:r>
              <a:rPr lang="en-US" sz="1600" dirty="0" err="1">
                <a:latin typeface="Times New Roman" pitchFamily="18" charset="0"/>
              </a:rPr>
              <a:t>pvmove</a:t>
            </a:r>
            <a:r>
              <a:rPr lang="en-US" sz="1600" dirty="0">
                <a:latin typeface="Times New Roman" pitchFamily="18" charset="0"/>
              </a:rPr>
              <a:t> command. Then use the </a:t>
            </a:r>
            <a:r>
              <a:rPr lang="en-US" sz="1600" dirty="0" err="1">
                <a:latin typeface="Times New Roman" pitchFamily="18" charset="0"/>
              </a:rPr>
              <a:t>vgreduce</a:t>
            </a:r>
            <a:r>
              <a:rPr lang="en-US" sz="1600" dirty="0">
                <a:latin typeface="Times New Roman" pitchFamily="18" charset="0"/>
              </a:rPr>
              <a:t> command to remove the physical volume:</a:t>
            </a:r>
          </a:p>
          <a:p>
            <a:pPr algn="just" rtl="0"/>
            <a:r>
              <a:rPr lang="en-US" sz="1600" dirty="0">
                <a:latin typeface="Times New Roman" pitchFamily="18" charset="0"/>
              </a:rPr>
              <a:t>The following command removes the physical volume /dev/hda1 from the volume group </a:t>
            </a:r>
            <a:r>
              <a:rPr lang="en-US" sz="1600" dirty="0" err="1">
                <a:latin typeface="Times New Roman" pitchFamily="18" charset="0"/>
              </a:rPr>
              <a:t>my_volume_group</a:t>
            </a:r>
            <a:r>
              <a:rPr lang="en-US" sz="1600" dirty="0">
                <a:latin typeface="Times New Roman" pitchFamily="18" charset="0"/>
              </a:rPr>
              <a:t>.</a:t>
            </a:r>
          </a:p>
          <a:p>
            <a:pPr algn="just" rtl="0"/>
            <a:r>
              <a:rPr lang="en-US" sz="1600" dirty="0">
                <a:latin typeface="Times New Roman" pitchFamily="18" charset="0"/>
              </a:rPr>
              <a:t># </a:t>
            </a:r>
            <a:r>
              <a:rPr lang="en-US" sz="1600" b="1" dirty="0" err="1">
                <a:latin typeface="Times New Roman" pitchFamily="18" charset="0"/>
              </a:rPr>
              <a:t>vgreduce</a:t>
            </a:r>
            <a:r>
              <a:rPr lang="en-US" sz="1600" b="1" dirty="0">
                <a:latin typeface="Times New Roman" pitchFamily="18" charset="0"/>
              </a:rPr>
              <a:t> </a:t>
            </a:r>
            <a:r>
              <a:rPr lang="en-US" sz="1600" b="1" dirty="0" err="1">
                <a:latin typeface="Times New Roman" pitchFamily="18" charset="0"/>
              </a:rPr>
              <a:t>my_volume_group</a:t>
            </a:r>
            <a:r>
              <a:rPr lang="en-US" sz="1600" b="1" dirty="0">
                <a:latin typeface="Times New Roman" pitchFamily="18" charset="0"/>
              </a:rPr>
              <a:t> /dev/hda1</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1571625"/>
            <a:ext cx="8715375" cy="1569660"/>
          </a:xfrm>
          <a:prstGeom prst="rect">
            <a:avLst/>
          </a:prstGeom>
          <a:noFill/>
          <a:ln w="9525">
            <a:noFill/>
            <a:miter lim="800000"/>
            <a:headEnd/>
            <a:tailEnd/>
          </a:ln>
        </p:spPr>
        <p:txBody>
          <a:bodyPr>
            <a:spAutoFit/>
          </a:bodyPr>
          <a:lstStyle/>
          <a:p>
            <a:pPr algn="l" rtl="0"/>
            <a:r>
              <a:rPr lang="en-US" sz="1600" b="1" dirty="0">
                <a:latin typeface="Times New Roman" pitchFamily="18" charset="0"/>
              </a:rPr>
              <a:t>Removing Volume Groups</a:t>
            </a:r>
          </a:p>
          <a:p>
            <a:pPr algn="l" rtl="0"/>
            <a:endParaRPr lang="en-US" sz="1600" b="1" dirty="0">
              <a:latin typeface="Times New Roman" pitchFamily="18" charset="0"/>
            </a:endParaRPr>
          </a:p>
          <a:p>
            <a:pPr algn="l" rtl="0"/>
            <a:r>
              <a:rPr lang="en-US" sz="1600" dirty="0">
                <a:latin typeface="Times New Roman" pitchFamily="18" charset="0"/>
              </a:rPr>
              <a:t>To remove a volume group that contains no logical volumes, use the </a:t>
            </a:r>
            <a:r>
              <a:rPr lang="en-US" sz="1600" dirty="0" err="1">
                <a:latin typeface="Times New Roman" pitchFamily="18" charset="0"/>
              </a:rPr>
              <a:t>vgremove</a:t>
            </a:r>
            <a:r>
              <a:rPr lang="en-US" sz="1600" dirty="0">
                <a:latin typeface="Times New Roman" pitchFamily="18" charset="0"/>
              </a:rPr>
              <a:t> command.</a:t>
            </a:r>
          </a:p>
          <a:p>
            <a:pPr algn="l" rtl="0"/>
            <a:endParaRPr lang="en-US" sz="1600" dirty="0">
              <a:latin typeface="Times New Roman" pitchFamily="18" charset="0"/>
            </a:endParaRPr>
          </a:p>
          <a:p>
            <a:pPr algn="l" rtl="0"/>
            <a:r>
              <a:rPr lang="en-US" sz="1600" dirty="0">
                <a:latin typeface="Times New Roman" pitchFamily="18" charset="0"/>
              </a:rPr>
              <a:t># </a:t>
            </a:r>
            <a:r>
              <a:rPr lang="en-US" sz="1600" b="1" dirty="0" err="1">
                <a:latin typeface="Times New Roman" pitchFamily="18" charset="0"/>
              </a:rPr>
              <a:t>vgremove</a:t>
            </a:r>
            <a:r>
              <a:rPr lang="en-US" sz="1600" b="1" dirty="0">
                <a:latin typeface="Times New Roman" pitchFamily="18" charset="0"/>
              </a:rPr>
              <a:t> </a:t>
            </a:r>
            <a:r>
              <a:rPr lang="en-US" sz="1600" b="1" dirty="0" err="1">
                <a:latin typeface="Times New Roman" pitchFamily="18" charset="0"/>
              </a:rPr>
              <a:t>officevg</a:t>
            </a:r>
            <a:endParaRPr lang="en-US" sz="1600" b="1" dirty="0">
              <a:latin typeface="Times New Roman" pitchFamily="18" charset="0"/>
            </a:endParaRPr>
          </a:p>
          <a:p>
            <a:pPr algn="l" rtl="0"/>
            <a:r>
              <a:rPr lang="en-US" sz="1600" dirty="0">
                <a:latin typeface="Times New Roman" pitchFamily="18" charset="0"/>
              </a:rPr>
              <a:t>Volume group "</a:t>
            </a:r>
            <a:r>
              <a:rPr lang="en-US" sz="1600" dirty="0" err="1">
                <a:latin typeface="Times New Roman" pitchFamily="18" charset="0"/>
              </a:rPr>
              <a:t>officevg</a:t>
            </a:r>
            <a:r>
              <a:rPr lang="en-US" sz="1600" dirty="0">
                <a:latin typeface="Times New Roman" pitchFamily="18" charset="0"/>
              </a:rPr>
              <a:t>" successfully removed</a:t>
            </a:r>
            <a:endParaRPr lang="en-US" sz="1600"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85720" y="117693"/>
            <a:ext cx="8715375" cy="6740307"/>
          </a:xfrm>
          <a:prstGeom prst="rect">
            <a:avLst/>
          </a:prstGeom>
          <a:noFill/>
          <a:ln w="9525">
            <a:noFill/>
            <a:miter lim="800000"/>
            <a:headEnd/>
            <a:tailEnd/>
          </a:ln>
        </p:spPr>
        <p:txBody>
          <a:bodyPr>
            <a:spAutoFit/>
          </a:bodyPr>
          <a:lstStyle/>
          <a:p>
            <a:pPr algn="just" rtl="0"/>
            <a:r>
              <a:rPr lang="en-US" sz="1600" b="1" dirty="0">
                <a:latin typeface="Times New Roman" pitchFamily="18" charset="0"/>
              </a:rPr>
              <a:t>Creating Linear Volumes</a:t>
            </a:r>
          </a:p>
          <a:p>
            <a:pPr algn="just" rtl="0"/>
            <a:r>
              <a:rPr lang="en-US" sz="1600" dirty="0">
                <a:latin typeface="Times New Roman" pitchFamily="18" charset="0"/>
              </a:rPr>
              <a:t>When you create a logical volume, the logical volume is carved from a volume group using the free extents on the physical volumes that make up the volume group. Normally logical volumes use up any space available on the underlying physical volumes on a next-free basis. Modifying the logical volume frees and reallocates space in the physical volumes.</a:t>
            </a:r>
          </a:p>
          <a:p>
            <a:pPr algn="just" rtl="0"/>
            <a:endParaRPr lang="en-US" sz="1600" dirty="0">
              <a:latin typeface="Times New Roman" pitchFamily="18" charset="0"/>
            </a:endParaRPr>
          </a:p>
          <a:p>
            <a:pPr algn="just" rtl="0"/>
            <a:r>
              <a:rPr lang="en-US" sz="1600" dirty="0">
                <a:latin typeface="Times New Roman" pitchFamily="18" charset="0"/>
              </a:rPr>
              <a:t>The following command creates a logical volume 10 gigabytes in size in the volume group vg1.</a:t>
            </a:r>
          </a:p>
          <a:p>
            <a:pPr algn="just" rtl="0"/>
            <a:r>
              <a:rPr lang="en-US" sz="1600" b="1" dirty="0" err="1">
                <a:latin typeface="Times New Roman" pitchFamily="18" charset="0"/>
              </a:rPr>
              <a:t>lvcreate</a:t>
            </a:r>
            <a:r>
              <a:rPr lang="en-US" sz="1600" b="1" dirty="0">
                <a:latin typeface="Times New Roman" pitchFamily="18" charset="0"/>
              </a:rPr>
              <a:t> -L 10G vg1</a:t>
            </a:r>
          </a:p>
          <a:p>
            <a:pPr algn="just" rtl="0"/>
            <a:endParaRPr lang="en-US" sz="1600" dirty="0">
              <a:latin typeface="Times New Roman" pitchFamily="18" charset="0"/>
            </a:endParaRPr>
          </a:p>
          <a:p>
            <a:pPr algn="just" rtl="0"/>
            <a:r>
              <a:rPr lang="en-US" sz="1600" dirty="0">
                <a:latin typeface="Times New Roman" pitchFamily="18" charset="0"/>
              </a:rPr>
              <a:t>The following command creates a 1500 megabyte linear logical volume named </a:t>
            </a:r>
            <a:r>
              <a:rPr lang="en-US" sz="1600" dirty="0" err="1">
                <a:latin typeface="Times New Roman" pitchFamily="18" charset="0"/>
              </a:rPr>
              <a:t>testlv</a:t>
            </a:r>
            <a:r>
              <a:rPr lang="en-US" sz="1600" dirty="0">
                <a:latin typeface="Times New Roman" pitchFamily="18" charset="0"/>
              </a:rPr>
              <a:t> in the volume group </a:t>
            </a:r>
            <a:r>
              <a:rPr lang="en-US" sz="1600" dirty="0" err="1">
                <a:latin typeface="Times New Roman" pitchFamily="18" charset="0"/>
              </a:rPr>
              <a:t>testvg</a:t>
            </a:r>
            <a:r>
              <a:rPr lang="en-US" sz="1600" dirty="0">
                <a:latin typeface="Times New Roman" pitchFamily="18" charset="0"/>
              </a:rPr>
              <a:t>, creating the block device /dev/</a:t>
            </a:r>
            <a:r>
              <a:rPr lang="en-US" sz="1600" dirty="0" err="1">
                <a:latin typeface="Times New Roman" pitchFamily="18" charset="0"/>
              </a:rPr>
              <a:t>testvg</a:t>
            </a:r>
            <a:r>
              <a:rPr lang="en-US" sz="1600" dirty="0">
                <a:latin typeface="Times New Roman" pitchFamily="18" charset="0"/>
              </a:rPr>
              <a:t>/</a:t>
            </a:r>
            <a:r>
              <a:rPr lang="en-US" sz="1600" dirty="0" err="1">
                <a:latin typeface="Times New Roman" pitchFamily="18" charset="0"/>
              </a:rPr>
              <a:t>testlv</a:t>
            </a:r>
            <a:r>
              <a:rPr lang="en-US" sz="1600" dirty="0">
                <a:latin typeface="Times New Roman" pitchFamily="18" charset="0"/>
              </a:rPr>
              <a:t>.</a:t>
            </a:r>
          </a:p>
          <a:p>
            <a:pPr algn="just" rtl="0"/>
            <a:r>
              <a:rPr lang="en-US" sz="1600" b="1" dirty="0" err="1">
                <a:latin typeface="Times New Roman" pitchFamily="18" charset="0"/>
              </a:rPr>
              <a:t>lvcreate</a:t>
            </a:r>
            <a:r>
              <a:rPr lang="en-US" sz="1600" b="1" dirty="0">
                <a:latin typeface="Times New Roman" pitchFamily="18" charset="0"/>
              </a:rPr>
              <a:t> -L1500 -</a:t>
            </a:r>
            <a:r>
              <a:rPr lang="en-US" sz="1600" b="1" dirty="0" err="1">
                <a:latin typeface="Times New Roman" pitchFamily="18" charset="0"/>
              </a:rPr>
              <a:t>ntestlv</a:t>
            </a:r>
            <a:r>
              <a:rPr lang="en-US" sz="1600" b="1" dirty="0">
                <a:latin typeface="Times New Roman" pitchFamily="18" charset="0"/>
              </a:rPr>
              <a:t> </a:t>
            </a:r>
            <a:r>
              <a:rPr lang="en-US" sz="1600" b="1" dirty="0" err="1">
                <a:latin typeface="Times New Roman" pitchFamily="18" charset="0"/>
              </a:rPr>
              <a:t>testvg</a:t>
            </a:r>
            <a:endParaRPr lang="en-US" sz="1600" b="1" dirty="0">
              <a:latin typeface="Times New Roman" pitchFamily="18" charset="0"/>
            </a:endParaRPr>
          </a:p>
          <a:p>
            <a:pPr algn="just" rtl="0"/>
            <a:endParaRPr lang="en-US" sz="1600" b="1" dirty="0">
              <a:latin typeface="Times New Roman" pitchFamily="18" charset="0"/>
            </a:endParaRPr>
          </a:p>
          <a:p>
            <a:pPr algn="just" rtl="0"/>
            <a:r>
              <a:rPr lang="en-US" sz="1600" dirty="0">
                <a:latin typeface="Times New Roman" pitchFamily="18" charset="0"/>
              </a:rPr>
              <a:t>The following command creates a 50 gigabyte logical volume named </a:t>
            </a:r>
            <a:r>
              <a:rPr lang="en-US" sz="1600" dirty="0" err="1">
                <a:latin typeface="Times New Roman" pitchFamily="18" charset="0"/>
              </a:rPr>
              <a:t>gfslv</a:t>
            </a:r>
            <a:r>
              <a:rPr lang="en-US" sz="1600" dirty="0">
                <a:latin typeface="Times New Roman" pitchFamily="18" charset="0"/>
              </a:rPr>
              <a:t> from the free extents in volume group vg0.</a:t>
            </a:r>
          </a:p>
          <a:p>
            <a:pPr algn="just" rtl="0"/>
            <a:r>
              <a:rPr lang="en-US" sz="1600" b="1" dirty="0" err="1">
                <a:latin typeface="Times New Roman" pitchFamily="18" charset="0"/>
              </a:rPr>
              <a:t>lvcreate</a:t>
            </a:r>
            <a:r>
              <a:rPr lang="en-US" sz="1600" b="1" dirty="0">
                <a:latin typeface="Times New Roman" pitchFamily="18" charset="0"/>
              </a:rPr>
              <a:t> -L 50G -n </a:t>
            </a:r>
            <a:r>
              <a:rPr lang="en-US" sz="1600" b="1" dirty="0" err="1">
                <a:latin typeface="Times New Roman" pitchFamily="18" charset="0"/>
              </a:rPr>
              <a:t>gfslv</a:t>
            </a:r>
            <a:r>
              <a:rPr lang="en-US" sz="1600" b="1" dirty="0">
                <a:latin typeface="Times New Roman" pitchFamily="18" charset="0"/>
              </a:rPr>
              <a:t> vg0</a:t>
            </a:r>
          </a:p>
          <a:p>
            <a:pPr algn="just" rtl="0"/>
            <a:endParaRPr lang="en-US" sz="1600" b="1" dirty="0">
              <a:latin typeface="Times New Roman" pitchFamily="18" charset="0"/>
            </a:endParaRPr>
          </a:p>
          <a:p>
            <a:pPr algn="just" rtl="0"/>
            <a:r>
              <a:rPr lang="en-US" sz="1600" dirty="0">
                <a:latin typeface="Times New Roman" pitchFamily="18" charset="0"/>
              </a:rPr>
              <a:t>You can use the -l argument of the </a:t>
            </a:r>
            <a:r>
              <a:rPr lang="en-US" sz="1600" dirty="0" err="1">
                <a:latin typeface="Times New Roman" pitchFamily="18" charset="0"/>
              </a:rPr>
              <a:t>lvcreate</a:t>
            </a:r>
            <a:r>
              <a:rPr lang="en-US" sz="1600" dirty="0">
                <a:latin typeface="Times New Roman" pitchFamily="18" charset="0"/>
              </a:rPr>
              <a:t> command to specify the size of the logical </a:t>
            </a:r>
            <a:r>
              <a:rPr lang="en-US" sz="1600" dirty="0" err="1">
                <a:latin typeface="Times New Roman" pitchFamily="18" charset="0"/>
              </a:rPr>
              <a:t>volumein</a:t>
            </a:r>
            <a:r>
              <a:rPr lang="en-US" sz="1600" dirty="0">
                <a:latin typeface="Times New Roman" pitchFamily="18" charset="0"/>
              </a:rPr>
              <a:t> extents. You can also use this argument to specify the percentage of the volume group to use for the logical volume. The following command creates a logical volume called </a:t>
            </a:r>
            <a:r>
              <a:rPr lang="en-US" sz="1600" dirty="0" err="1">
                <a:latin typeface="Times New Roman" pitchFamily="18" charset="0"/>
              </a:rPr>
              <a:t>mylv</a:t>
            </a:r>
            <a:r>
              <a:rPr lang="en-US" sz="1600" dirty="0">
                <a:latin typeface="Times New Roman" pitchFamily="18" charset="0"/>
              </a:rPr>
              <a:t> that uses 60% of the total space in volume group </a:t>
            </a:r>
            <a:r>
              <a:rPr lang="en-US" sz="1600" dirty="0" err="1">
                <a:latin typeface="Times New Roman" pitchFamily="18" charset="0"/>
              </a:rPr>
              <a:t>testvol</a:t>
            </a:r>
            <a:r>
              <a:rPr lang="en-US" sz="1600" dirty="0">
                <a:latin typeface="Times New Roman" pitchFamily="18" charset="0"/>
              </a:rPr>
              <a:t>.</a:t>
            </a:r>
          </a:p>
          <a:p>
            <a:pPr algn="just" rtl="0"/>
            <a:r>
              <a:rPr lang="en-US" sz="1600" b="1" dirty="0" err="1">
                <a:latin typeface="Times New Roman" pitchFamily="18" charset="0"/>
              </a:rPr>
              <a:t>lvcreate</a:t>
            </a:r>
            <a:r>
              <a:rPr lang="en-US" sz="1600" b="1" dirty="0">
                <a:latin typeface="Times New Roman" pitchFamily="18" charset="0"/>
              </a:rPr>
              <a:t> -l 60%VG -n </a:t>
            </a:r>
            <a:r>
              <a:rPr lang="en-US" sz="1600" b="1" dirty="0" err="1">
                <a:latin typeface="Times New Roman" pitchFamily="18" charset="0"/>
              </a:rPr>
              <a:t>mylv</a:t>
            </a:r>
            <a:r>
              <a:rPr lang="en-US" sz="1600" b="1" dirty="0">
                <a:latin typeface="Times New Roman" pitchFamily="18" charset="0"/>
              </a:rPr>
              <a:t> </a:t>
            </a:r>
            <a:r>
              <a:rPr lang="en-US" sz="1600" b="1" dirty="0" err="1">
                <a:latin typeface="Times New Roman" pitchFamily="18" charset="0"/>
              </a:rPr>
              <a:t>testvg</a:t>
            </a:r>
            <a:endParaRPr lang="en-US" sz="1600" b="1" dirty="0">
              <a:latin typeface="Times New Roman" pitchFamily="18" charset="0"/>
            </a:endParaRPr>
          </a:p>
          <a:p>
            <a:pPr algn="just" rtl="0"/>
            <a:endParaRPr lang="en-US" sz="1600" b="1" dirty="0">
              <a:latin typeface="Times New Roman" pitchFamily="18" charset="0"/>
            </a:endParaRPr>
          </a:p>
          <a:p>
            <a:pPr algn="just" rtl="0"/>
            <a:r>
              <a:rPr lang="en-US" sz="1600" dirty="0">
                <a:latin typeface="Times New Roman" pitchFamily="18" charset="0"/>
              </a:rPr>
              <a:t>You can also use the -l argument of the </a:t>
            </a:r>
            <a:r>
              <a:rPr lang="en-US" sz="1600" dirty="0" err="1">
                <a:latin typeface="Times New Roman" pitchFamily="18" charset="0"/>
              </a:rPr>
              <a:t>lvcreate</a:t>
            </a:r>
            <a:r>
              <a:rPr lang="en-US" sz="1600" dirty="0">
                <a:latin typeface="Times New Roman" pitchFamily="18" charset="0"/>
              </a:rPr>
              <a:t> command to specify the percentage of the remaining free space in a volume group as the size of the logical volume. The following command creates a logical volume called </a:t>
            </a:r>
            <a:r>
              <a:rPr lang="en-US" sz="1600" dirty="0" err="1">
                <a:latin typeface="Times New Roman" pitchFamily="18" charset="0"/>
              </a:rPr>
              <a:t>yourlv</a:t>
            </a:r>
            <a:r>
              <a:rPr lang="en-US" sz="1600" dirty="0">
                <a:latin typeface="Times New Roman" pitchFamily="18" charset="0"/>
              </a:rPr>
              <a:t> that uses all of the unallocated space in the volume group </a:t>
            </a:r>
            <a:r>
              <a:rPr lang="en-US" sz="1600" dirty="0" err="1">
                <a:latin typeface="Times New Roman" pitchFamily="18" charset="0"/>
              </a:rPr>
              <a:t>testvol</a:t>
            </a:r>
            <a:r>
              <a:rPr lang="en-US" sz="1600" dirty="0">
                <a:latin typeface="Times New Roman" pitchFamily="18" charset="0"/>
              </a:rPr>
              <a:t>.</a:t>
            </a:r>
          </a:p>
          <a:p>
            <a:pPr algn="just" rtl="0"/>
            <a:r>
              <a:rPr lang="en-US" sz="1600" b="1" dirty="0" err="1">
                <a:latin typeface="Times New Roman" pitchFamily="18" charset="0"/>
              </a:rPr>
              <a:t>lvcreate</a:t>
            </a:r>
            <a:r>
              <a:rPr lang="en-US" sz="1600" b="1" dirty="0">
                <a:latin typeface="Times New Roman" pitchFamily="18" charset="0"/>
              </a:rPr>
              <a:t> -l 100%FREE -n </a:t>
            </a:r>
            <a:r>
              <a:rPr lang="en-US" sz="1600" b="1" dirty="0" err="1">
                <a:latin typeface="Times New Roman" pitchFamily="18" charset="0"/>
              </a:rPr>
              <a:t>yourlv</a:t>
            </a:r>
            <a:r>
              <a:rPr lang="en-US" sz="1600" b="1" dirty="0">
                <a:latin typeface="Times New Roman" pitchFamily="18" charset="0"/>
              </a:rPr>
              <a:t> </a:t>
            </a:r>
            <a:r>
              <a:rPr lang="en-US" sz="1600" b="1" dirty="0" err="1">
                <a:latin typeface="Times New Roman" pitchFamily="18" charset="0"/>
              </a:rPr>
              <a:t>testvg</a:t>
            </a:r>
            <a:endParaRPr lang="en-US" sz="1600"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285728"/>
            <a:ext cx="9144000" cy="461665"/>
          </a:xfrm>
          <a:prstGeom prst="rect">
            <a:avLst/>
          </a:prstGeom>
        </p:spPr>
        <p:txBody>
          <a:bodyPr wrap="square">
            <a:spAutoFit/>
          </a:bodyPr>
          <a:lstStyle/>
          <a:p>
            <a:r>
              <a:rPr lang="en-US" sz="2400" b="1" dirty="0">
                <a:solidFill>
                  <a:schemeClr val="accent6">
                    <a:lumMod val="75000"/>
                  </a:schemeClr>
                </a:solidFill>
              </a:rPr>
              <a:t>Benefits of Logical Volume Management on a Small  System :</a:t>
            </a:r>
            <a:endParaRPr lang="en-US" sz="2400" dirty="0">
              <a:solidFill>
                <a:schemeClr val="accent6">
                  <a:lumMod val="75000"/>
                </a:schemeClr>
              </a:solidFill>
            </a:endParaRPr>
          </a:p>
        </p:txBody>
      </p:sp>
      <p:sp>
        <p:nvSpPr>
          <p:cNvPr id="3" name="Rectangle 2"/>
          <p:cNvSpPr/>
          <p:nvPr/>
        </p:nvSpPr>
        <p:spPr>
          <a:xfrm>
            <a:off x="0" y="1142984"/>
            <a:ext cx="8786842" cy="646331"/>
          </a:xfrm>
          <a:prstGeom prst="rect">
            <a:avLst/>
          </a:prstGeom>
        </p:spPr>
        <p:txBody>
          <a:bodyPr wrap="square">
            <a:spAutoFit/>
          </a:bodyPr>
          <a:lstStyle/>
          <a:p>
            <a:r>
              <a:rPr lang="en-US" dirty="0"/>
              <a:t>One of the difficult decisions facing a new user installing Linux for the first time is how to partition the disk drive</a:t>
            </a:r>
          </a:p>
        </p:txBody>
      </p:sp>
      <p:sp>
        <p:nvSpPr>
          <p:cNvPr id="5" name="Rectangle 4"/>
          <p:cNvSpPr/>
          <p:nvPr/>
        </p:nvSpPr>
        <p:spPr>
          <a:xfrm>
            <a:off x="0" y="2214554"/>
            <a:ext cx="8572560" cy="923330"/>
          </a:xfrm>
          <a:prstGeom prst="rect">
            <a:avLst/>
          </a:prstGeom>
        </p:spPr>
        <p:txBody>
          <a:bodyPr wrap="square">
            <a:spAutoFit/>
          </a:bodyPr>
          <a:lstStyle/>
          <a:p>
            <a:r>
              <a:rPr lang="en-US" dirty="0"/>
              <a:t>If, for example the /home logical volume  later   filled up but there was still space available on /</a:t>
            </a:r>
            <a:r>
              <a:rPr lang="en-US" dirty="0" err="1"/>
              <a:t>usr</a:t>
            </a:r>
            <a:r>
              <a:rPr lang="en-US" dirty="0"/>
              <a:t> then it would be possible to shrink /</a:t>
            </a:r>
            <a:r>
              <a:rPr lang="en-US" dirty="0" err="1"/>
              <a:t>usr</a:t>
            </a:r>
            <a:r>
              <a:rPr lang="en-US" dirty="0"/>
              <a:t> by a few megabytes and reallocate that space to /home.</a:t>
            </a:r>
          </a:p>
        </p:txBody>
      </p:sp>
      <p:sp>
        <p:nvSpPr>
          <p:cNvPr id="6" name="Rectangle 5"/>
          <p:cNvSpPr/>
          <p:nvPr/>
        </p:nvSpPr>
        <p:spPr>
          <a:xfrm>
            <a:off x="0" y="3357562"/>
            <a:ext cx="9144000" cy="923330"/>
          </a:xfrm>
          <a:prstGeom prst="rect">
            <a:avLst/>
          </a:prstGeom>
        </p:spPr>
        <p:txBody>
          <a:bodyPr wrap="square">
            <a:spAutoFit/>
          </a:bodyPr>
          <a:lstStyle/>
          <a:p>
            <a:r>
              <a:rPr lang="en-US" dirty="0"/>
              <a:t>Another alternative would be to allocate minimal amounts of space for each logical volume and leave some of the disk unallocated. Then, when the partitions start to fill up, they can be expanded as necessary</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1" nodeType="clickEffect">
                                  <p:stCondLst>
                                    <p:cond delay="0"/>
                                  </p:stCondLst>
                                  <p:childTnLst>
                                    <p:animRot by="21600000">
                                      <p:cBhvr>
                                        <p:cTn id="20" dur="2000" fill="hold"/>
                                        <p:tgtEl>
                                          <p:spTgt spid="2"/>
                                        </p:tgtEl>
                                        <p:attrNameLst>
                                          <p:attrName>r</p:attrName>
                                        </p:attrNameLst>
                                      </p:cBhvr>
                                    </p:animRot>
                                  </p:childTnLst>
                                </p:cTn>
                              </p:par>
                              <p:par>
                                <p:cTn id="21" presetID="8" presetClass="emph" presetSubtype="0" fill="hold" grpId="1" nodeType="withEffect">
                                  <p:stCondLst>
                                    <p:cond delay="0"/>
                                  </p:stCondLst>
                                  <p:childTnLst>
                                    <p:animRot by="21600000">
                                      <p:cBhvr>
                                        <p:cTn id="22" dur="2000" fill="hold"/>
                                        <p:tgtEl>
                                          <p:spTgt spid="3"/>
                                        </p:tgtEl>
                                        <p:attrNameLst>
                                          <p:attrName>r</p:attrName>
                                        </p:attrNameLst>
                                      </p:cBhvr>
                                    </p:animRot>
                                  </p:childTnLst>
                                </p:cTn>
                              </p:par>
                              <p:par>
                                <p:cTn id="23" presetID="8" presetClass="emph" presetSubtype="0" fill="hold" grpId="1" nodeType="withEffect">
                                  <p:stCondLst>
                                    <p:cond delay="0"/>
                                  </p:stCondLst>
                                  <p:childTnLst>
                                    <p:animRot by="21600000">
                                      <p:cBhvr>
                                        <p:cTn id="24" dur="2000" fill="hold"/>
                                        <p:tgtEl>
                                          <p:spTgt spid="5"/>
                                        </p:tgtEl>
                                        <p:attrNameLst>
                                          <p:attrName>r</p:attrName>
                                        </p:attrNameLst>
                                      </p:cBhvr>
                                    </p:animRot>
                                  </p:childTnLst>
                                </p:cTn>
                              </p:par>
                              <p:par>
                                <p:cTn id="25" presetID="8" presetClass="emph" presetSubtype="0" fill="hold" grpId="1" nodeType="withEffect">
                                  <p:stCondLst>
                                    <p:cond delay="0"/>
                                  </p:stCondLst>
                                  <p:childTnLst>
                                    <p:animRot by="21600000">
                                      <p:cBhvr>
                                        <p:cTn id="2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6" grpId="0"/>
      <p:bldP spid="6"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857232"/>
            <a:ext cx="8715375" cy="4247317"/>
          </a:xfrm>
          <a:prstGeom prst="rect">
            <a:avLst/>
          </a:prstGeom>
          <a:noFill/>
          <a:ln w="9525">
            <a:noFill/>
            <a:miter lim="800000"/>
            <a:headEnd/>
            <a:tailEnd/>
          </a:ln>
        </p:spPr>
        <p:txBody>
          <a:bodyPr>
            <a:spAutoFit/>
          </a:bodyPr>
          <a:lstStyle/>
          <a:p>
            <a:pPr algn="just" rtl="0"/>
            <a:r>
              <a:rPr lang="en-US" b="1" dirty="0">
                <a:latin typeface="Times New Roman" pitchFamily="18" charset="0"/>
              </a:rPr>
              <a:t>Creating Striped Volumes</a:t>
            </a:r>
          </a:p>
          <a:p>
            <a:pPr algn="just" rtl="0"/>
            <a:endParaRPr lang="en-US" b="1" dirty="0">
              <a:latin typeface="Times New Roman" pitchFamily="18" charset="0"/>
            </a:endParaRPr>
          </a:p>
          <a:p>
            <a:pPr algn="l" rtl="0"/>
            <a:r>
              <a:rPr lang="en-US" dirty="0">
                <a:latin typeface="Times New Roman" pitchFamily="18" charset="0"/>
              </a:rPr>
              <a:t>The following command creates a striped logical volume across 2 physical volumes with a stride of 64kB. The logical volume is 50 gigabytes in size, is named </a:t>
            </a:r>
            <a:r>
              <a:rPr lang="en-US" dirty="0" err="1">
                <a:latin typeface="Times New Roman" pitchFamily="18" charset="0"/>
              </a:rPr>
              <a:t>gfslv</a:t>
            </a:r>
            <a:r>
              <a:rPr lang="en-US" dirty="0">
                <a:latin typeface="Times New Roman" pitchFamily="18" charset="0"/>
              </a:rPr>
              <a:t>, and is carved out of volume group vg0.</a:t>
            </a:r>
          </a:p>
          <a:p>
            <a:pPr algn="l" rtl="0"/>
            <a:r>
              <a:rPr lang="nn-NO" b="1" dirty="0">
                <a:latin typeface="Times New Roman" pitchFamily="18" charset="0"/>
              </a:rPr>
              <a:t>lvcreate -L 50G -i2 -I64 -n gfslv vg0</a:t>
            </a:r>
          </a:p>
          <a:p>
            <a:pPr algn="l" rtl="0"/>
            <a:endParaRPr lang="en-US" dirty="0">
              <a:latin typeface="Times New Roman" pitchFamily="18" charset="0"/>
            </a:endParaRPr>
          </a:p>
          <a:p>
            <a:pPr algn="l" rtl="0"/>
            <a:r>
              <a:rPr lang="en-US" dirty="0">
                <a:latin typeface="Times New Roman" pitchFamily="18" charset="0"/>
              </a:rPr>
              <a:t>As with linear volumes, you can specify the extents of the physical volume that you are using for the stripe. The following command creates a striped volume 100 extents in size that stripes across two physical volumes, is named </a:t>
            </a:r>
            <a:r>
              <a:rPr lang="en-US" dirty="0" err="1">
                <a:latin typeface="Times New Roman" pitchFamily="18" charset="0"/>
              </a:rPr>
              <a:t>stripelv</a:t>
            </a:r>
            <a:r>
              <a:rPr lang="en-US" dirty="0">
                <a:latin typeface="Times New Roman" pitchFamily="18" charset="0"/>
              </a:rPr>
              <a:t> and is in volume group </a:t>
            </a:r>
            <a:r>
              <a:rPr lang="en-US" dirty="0" err="1">
                <a:latin typeface="Times New Roman" pitchFamily="18" charset="0"/>
              </a:rPr>
              <a:t>testvg</a:t>
            </a:r>
            <a:r>
              <a:rPr lang="en-US" dirty="0">
                <a:latin typeface="Times New Roman" pitchFamily="18" charset="0"/>
              </a:rPr>
              <a:t>. The stripe will use sectors 0-50 of /dev/sda1 and sectors 50-100 of /dev/sdb1.</a:t>
            </a:r>
          </a:p>
          <a:p>
            <a:pPr algn="l" rtl="0"/>
            <a:endParaRPr lang="en-US" dirty="0">
              <a:latin typeface="Times New Roman" pitchFamily="18" charset="0"/>
            </a:endParaRPr>
          </a:p>
          <a:p>
            <a:pPr algn="l" rtl="0"/>
            <a:r>
              <a:rPr lang="en-US" dirty="0">
                <a:latin typeface="Times New Roman" pitchFamily="18" charset="0"/>
              </a:rPr>
              <a:t># </a:t>
            </a:r>
            <a:r>
              <a:rPr lang="en-US" b="1" dirty="0" err="1">
                <a:latin typeface="Times New Roman" pitchFamily="18" charset="0"/>
              </a:rPr>
              <a:t>lvcreate</a:t>
            </a:r>
            <a:r>
              <a:rPr lang="en-US" b="1" dirty="0">
                <a:latin typeface="Times New Roman" pitchFamily="18" charset="0"/>
              </a:rPr>
              <a:t> -l 100 -i2 -</a:t>
            </a:r>
            <a:r>
              <a:rPr lang="en-US" b="1" dirty="0" err="1">
                <a:latin typeface="Times New Roman" pitchFamily="18" charset="0"/>
              </a:rPr>
              <a:t>nstripelv</a:t>
            </a:r>
            <a:r>
              <a:rPr lang="en-US" b="1" dirty="0">
                <a:latin typeface="Times New Roman" pitchFamily="18" charset="0"/>
              </a:rPr>
              <a:t> </a:t>
            </a:r>
            <a:r>
              <a:rPr lang="en-US" b="1" dirty="0" err="1">
                <a:latin typeface="Times New Roman" pitchFamily="18" charset="0"/>
              </a:rPr>
              <a:t>testvg</a:t>
            </a:r>
            <a:r>
              <a:rPr lang="en-US" b="1" dirty="0">
                <a:latin typeface="Times New Roman" pitchFamily="18" charset="0"/>
              </a:rPr>
              <a:t> /dev/sda1:0-50 /dev/sdb1:50-100</a:t>
            </a:r>
          </a:p>
          <a:p>
            <a:pPr algn="l" rtl="0"/>
            <a:r>
              <a:rPr lang="en-US" dirty="0">
                <a:latin typeface="Times New Roman" pitchFamily="18" charset="0"/>
              </a:rPr>
              <a:t>Using default </a:t>
            </a:r>
            <a:r>
              <a:rPr lang="en-US" dirty="0" err="1">
                <a:latin typeface="Times New Roman" pitchFamily="18" charset="0"/>
              </a:rPr>
              <a:t>stripesize</a:t>
            </a:r>
            <a:r>
              <a:rPr lang="en-US" dirty="0">
                <a:latin typeface="Times New Roman" pitchFamily="18" charset="0"/>
              </a:rPr>
              <a:t> 64.00 KB</a:t>
            </a:r>
          </a:p>
          <a:p>
            <a:pPr algn="l" rtl="0"/>
            <a:r>
              <a:rPr lang="en-US" dirty="0">
                <a:latin typeface="Times New Roman" pitchFamily="18" charset="0"/>
              </a:rPr>
              <a:t>Logical volume "</a:t>
            </a:r>
            <a:r>
              <a:rPr lang="en-US" dirty="0" err="1">
                <a:latin typeface="Times New Roman" pitchFamily="18" charset="0"/>
              </a:rPr>
              <a:t>stripelv</a:t>
            </a:r>
            <a:r>
              <a:rPr lang="en-US" dirty="0">
                <a:latin typeface="Times New Roman" pitchFamily="18" charset="0"/>
              </a:rPr>
              <a:t>" created</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142844" y="642918"/>
            <a:ext cx="8715375" cy="4524315"/>
          </a:xfrm>
          <a:prstGeom prst="rect">
            <a:avLst/>
          </a:prstGeom>
          <a:noFill/>
          <a:ln w="9525">
            <a:noFill/>
            <a:miter lim="800000"/>
            <a:headEnd/>
            <a:tailEnd/>
          </a:ln>
        </p:spPr>
        <p:txBody>
          <a:bodyPr>
            <a:spAutoFit/>
          </a:bodyPr>
          <a:lstStyle/>
          <a:p>
            <a:pPr algn="just" rtl="0"/>
            <a:r>
              <a:rPr lang="en-US" b="1" dirty="0">
                <a:latin typeface="Times New Roman" pitchFamily="18" charset="0"/>
              </a:rPr>
              <a:t>Creating Mirrored Volumes</a:t>
            </a:r>
          </a:p>
          <a:p>
            <a:pPr algn="just" rtl="0"/>
            <a:endParaRPr lang="en-US" b="1" dirty="0">
              <a:latin typeface="Times New Roman" pitchFamily="18" charset="0"/>
            </a:endParaRPr>
          </a:p>
          <a:p>
            <a:pPr algn="just" rtl="0"/>
            <a:r>
              <a:rPr lang="en-US" dirty="0">
                <a:latin typeface="Times New Roman" pitchFamily="18" charset="0"/>
              </a:rPr>
              <a:t>When you create a mirrored volume, you specify the number of copies of the data to make with the -m argument of the </a:t>
            </a:r>
            <a:r>
              <a:rPr lang="en-US" dirty="0" err="1">
                <a:latin typeface="Times New Roman" pitchFamily="18" charset="0"/>
              </a:rPr>
              <a:t>lvcreate</a:t>
            </a:r>
            <a:r>
              <a:rPr lang="en-US" dirty="0">
                <a:latin typeface="Times New Roman" pitchFamily="18" charset="0"/>
              </a:rPr>
              <a:t> command. Specifying -m1 creates one mirror, which yields two copies of the file system: a linear logical volume plus one copy. Similarly, specifying -m2 creates two mirrors, yielding three copies of the file system.</a:t>
            </a:r>
          </a:p>
          <a:p>
            <a:pPr algn="just" rtl="0"/>
            <a:endParaRPr lang="en-US" dirty="0">
              <a:latin typeface="Times New Roman" pitchFamily="18" charset="0"/>
            </a:endParaRPr>
          </a:p>
          <a:p>
            <a:pPr algn="just" rtl="0"/>
            <a:r>
              <a:rPr lang="en-US" dirty="0">
                <a:latin typeface="Times New Roman" pitchFamily="18" charset="0"/>
              </a:rPr>
              <a:t>The following command creates a mirrored logical volume with a single mirror. The volume is 50 gigabytes in size, is named </a:t>
            </a:r>
            <a:r>
              <a:rPr lang="en-US" dirty="0" err="1">
                <a:latin typeface="Times New Roman" pitchFamily="18" charset="0"/>
              </a:rPr>
              <a:t>mirrorlv</a:t>
            </a:r>
            <a:r>
              <a:rPr lang="en-US" dirty="0">
                <a:latin typeface="Times New Roman" pitchFamily="18" charset="0"/>
              </a:rPr>
              <a:t>, and is carved out of volume group vg0:</a:t>
            </a:r>
          </a:p>
          <a:p>
            <a:pPr algn="just" rtl="0"/>
            <a:r>
              <a:rPr lang="en-US" b="1" dirty="0" err="1">
                <a:latin typeface="Times New Roman" pitchFamily="18" charset="0"/>
              </a:rPr>
              <a:t>lvcreate</a:t>
            </a:r>
            <a:r>
              <a:rPr lang="en-US" b="1" dirty="0">
                <a:latin typeface="Times New Roman" pitchFamily="18" charset="0"/>
              </a:rPr>
              <a:t> -L 50G -m1 -n </a:t>
            </a:r>
            <a:r>
              <a:rPr lang="en-US" b="1" dirty="0" err="1">
                <a:latin typeface="Times New Roman" pitchFamily="18" charset="0"/>
              </a:rPr>
              <a:t>gfslv</a:t>
            </a:r>
            <a:r>
              <a:rPr lang="en-US" b="1" dirty="0">
                <a:latin typeface="Times New Roman" pitchFamily="18" charset="0"/>
              </a:rPr>
              <a:t> vg0</a:t>
            </a:r>
          </a:p>
          <a:p>
            <a:pPr algn="just" rtl="0"/>
            <a:endParaRPr lang="en-US" b="1" dirty="0">
              <a:latin typeface="Times New Roman" pitchFamily="18" charset="0"/>
            </a:endParaRPr>
          </a:p>
          <a:p>
            <a:pPr algn="just" rtl="0"/>
            <a:r>
              <a:rPr lang="en-US" dirty="0">
                <a:latin typeface="Times New Roman" pitchFamily="18" charset="0"/>
              </a:rPr>
              <a:t>The following command creates a mirrored logical volume from the volume group </a:t>
            </a:r>
            <a:r>
              <a:rPr lang="en-US" i="1" dirty="0" err="1">
                <a:latin typeface="Times New Roman" pitchFamily="18" charset="0"/>
              </a:rPr>
              <a:t>bigvg</a:t>
            </a:r>
            <a:r>
              <a:rPr lang="en-US" dirty="0">
                <a:latin typeface="Times New Roman" pitchFamily="18" charset="0"/>
              </a:rPr>
              <a:t>. The logical is named </a:t>
            </a:r>
            <a:r>
              <a:rPr lang="en-US" dirty="0" err="1">
                <a:latin typeface="Times New Roman" pitchFamily="18" charset="0"/>
              </a:rPr>
              <a:t>ondiskmirvol</a:t>
            </a:r>
            <a:r>
              <a:rPr lang="en-US" dirty="0">
                <a:latin typeface="Times New Roman" pitchFamily="18" charset="0"/>
              </a:rPr>
              <a:t> and has a single mirror. The volume is 12MB in size and keeps the mirror log in memory.</a:t>
            </a:r>
          </a:p>
          <a:p>
            <a:pPr algn="just" rtl="0"/>
            <a:r>
              <a:rPr lang="en-US" dirty="0">
                <a:latin typeface="Times New Roman" pitchFamily="18" charset="0"/>
              </a:rPr>
              <a:t># </a:t>
            </a:r>
            <a:r>
              <a:rPr lang="en-US" b="1" dirty="0" err="1">
                <a:latin typeface="Times New Roman" pitchFamily="18" charset="0"/>
              </a:rPr>
              <a:t>lvcreate</a:t>
            </a:r>
            <a:r>
              <a:rPr lang="en-US" b="1" dirty="0">
                <a:latin typeface="Times New Roman" pitchFamily="18" charset="0"/>
              </a:rPr>
              <a:t> -L 12MB -m1 --</a:t>
            </a:r>
            <a:r>
              <a:rPr lang="en-US" b="1" dirty="0" err="1">
                <a:latin typeface="Times New Roman" pitchFamily="18" charset="0"/>
              </a:rPr>
              <a:t>corelog</a:t>
            </a:r>
            <a:r>
              <a:rPr lang="en-US" b="1" dirty="0">
                <a:latin typeface="Times New Roman" pitchFamily="18" charset="0"/>
              </a:rPr>
              <a:t> -n </a:t>
            </a:r>
            <a:r>
              <a:rPr lang="en-US" b="1" dirty="0" err="1">
                <a:latin typeface="Times New Roman" pitchFamily="18" charset="0"/>
              </a:rPr>
              <a:t>ondiskmirvol</a:t>
            </a:r>
            <a:r>
              <a:rPr lang="en-US" b="1" dirty="0">
                <a:latin typeface="Times New Roman" pitchFamily="18" charset="0"/>
              </a:rPr>
              <a:t> </a:t>
            </a:r>
            <a:r>
              <a:rPr lang="en-US" b="1" dirty="0" err="1">
                <a:latin typeface="Times New Roman" pitchFamily="18" charset="0"/>
              </a:rPr>
              <a:t>bigvg</a:t>
            </a:r>
            <a:endParaRPr lang="en-US" b="1" dirty="0">
              <a:latin typeface="Times New Roman" pitchFamily="18" charset="0"/>
            </a:endParaRPr>
          </a:p>
          <a:p>
            <a:pPr algn="just" rtl="0"/>
            <a:r>
              <a:rPr lang="en-US" dirty="0">
                <a:latin typeface="Times New Roman" pitchFamily="18" charset="0"/>
              </a:rPr>
              <a:t>Logical volume "</a:t>
            </a:r>
            <a:r>
              <a:rPr lang="en-US" dirty="0" err="1">
                <a:latin typeface="Times New Roman" pitchFamily="18" charset="0"/>
              </a:rPr>
              <a:t>ondiskmirvol</a:t>
            </a:r>
            <a:r>
              <a:rPr lang="en-US" dirty="0">
                <a:latin typeface="Times New Roman" pitchFamily="18" charset="0"/>
              </a:rPr>
              <a:t>" created</a:t>
            </a:r>
            <a:endParaRPr lang="en-US"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928670"/>
            <a:ext cx="8715375" cy="4801314"/>
          </a:xfrm>
          <a:prstGeom prst="rect">
            <a:avLst/>
          </a:prstGeom>
          <a:noFill/>
          <a:ln w="9525">
            <a:noFill/>
            <a:miter lim="800000"/>
            <a:headEnd/>
            <a:tailEnd/>
          </a:ln>
        </p:spPr>
        <p:txBody>
          <a:bodyPr>
            <a:spAutoFit/>
          </a:bodyPr>
          <a:lstStyle/>
          <a:p>
            <a:pPr algn="l" rtl="0"/>
            <a:r>
              <a:rPr lang="en-US" b="1" dirty="0">
                <a:latin typeface="Times New Roman" pitchFamily="18" charset="0"/>
              </a:rPr>
              <a:t>Renaming Logical Volumes</a:t>
            </a:r>
          </a:p>
          <a:p>
            <a:pPr algn="l" rtl="0"/>
            <a:r>
              <a:rPr lang="en-US" dirty="0">
                <a:latin typeface="Times New Roman" pitchFamily="18" charset="0"/>
              </a:rPr>
              <a:t>To rename an existing logical volume, use the </a:t>
            </a:r>
            <a:r>
              <a:rPr lang="en-US" dirty="0" err="1">
                <a:latin typeface="Times New Roman" pitchFamily="18" charset="0"/>
              </a:rPr>
              <a:t>lvrename</a:t>
            </a:r>
            <a:r>
              <a:rPr lang="en-US" dirty="0">
                <a:latin typeface="Times New Roman" pitchFamily="18" charset="0"/>
              </a:rPr>
              <a:t> command. Either of the following commands renames logical volume </a:t>
            </a:r>
            <a:r>
              <a:rPr lang="en-US" dirty="0" err="1">
                <a:latin typeface="Times New Roman" pitchFamily="18" charset="0"/>
              </a:rPr>
              <a:t>lvold</a:t>
            </a:r>
            <a:r>
              <a:rPr lang="en-US" dirty="0">
                <a:latin typeface="Times New Roman" pitchFamily="18" charset="0"/>
              </a:rPr>
              <a:t> in volume group vg02 to </a:t>
            </a:r>
            <a:r>
              <a:rPr lang="en-US" dirty="0" err="1">
                <a:latin typeface="Times New Roman" pitchFamily="18" charset="0"/>
              </a:rPr>
              <a:t>lvnew</a:t>
            </a:r>
            <a:r>
              <a:rPr lang="en-US" dirty="0">
                <a:latin typeface="Times New Roman" pitchFamily="18" charset="0"/>
              </a:rPr>
              <a:t>.</a:t>
            </a:r>
          </a:p>
          <a:p>
            <a:pPr algn="l" rtl="0"/>
            <a:r>
              <a:rPr lang="en-US" b="1" dirty="0" err="1">
                <a:latin typeface="Times New Roman" pitchFamily="18" charset="0"/>
              </a:rPr>
              <a:t>lvrename</a:t>
            </a:r>
            <a:r>
              <a:rPr lang="en-US" b="1" dirty="0">
                <a:latin typeface="Times New Roman" pitchFamily="18" charset="0"/>
              </a:rPr>
              <a:t> /dev/vg02/</a:t>
            </a:r>
            <a:r>
              <a:rPr lang="en-US" b="1" dirty="0" err="1">
                <a:latin typeface="Times New Roman" pitchFamily="18" charset="0"/>
              </a:rPr>
              <a:t>lvold</a:t>
            </a:r>
            <a:r>
              <a:rPr lang="en-US" b="1" dirty="0">
                <a:latin typeface="Times New Roman" pitchFamily="18" charset="0"/>
              </a:rPr>
              <a:t> /dev/vg02/</a:t>
            </a:r>
            <a:r>
              <a:rPr lang="en-US" b="1" dirty="0" err="1">
                <a:latin typeface="Times New Roman" pitchFamily="18" charset="0"/>
              </a:rPr>
              <a:t>lvnew</a:t>
            </a:r>
            <a:endParaRPr lang="en-US" b="1" dirty="0">
              <a:latin typeface="Times New Roman" pitchFamily="18" charset="0"/>
            </a:endParaRPr>
          </a:p>
          <a:p>
            <a:pPr algn="l" rtl="0"/>
            <a:r>
              <a:rPr lang="en-US" b="1" dirty="0" err="1">
                <a:latin typeface="Times New Roman" pitchFamily="18" charset="0"/>
              </a:rPr>
              <a:t>lvrename</a:t>
            </a:r>
            <a:r>
              <a:rPr lang="en-US" b="1" dirty="0">
                <a:latin typeface="Times New Roman" pitchFamily="18" charset="0"/>
              </a:rPr>
              <a:t> vg02 </a:t>
            </a:r>
            <a:r>
              <a:rPr lang="en-US" b="1" dirty="0" err="1">
                <a:latin typeface="Times New Roman" pitchFamily="18" charset="0"/>
              </a:rPr>
              <a:t>lvold</a:t>
            </a:r>
            <a:r>
              <a:rPr lang="en-US" b="1" dirty="0">
                <a:latin typeface="Times New Roman" pitchFamily="18" charset="0"/>
              </a:rPr>
              <a:t> </a:t>
            </a:r>
            <a:r>
              <a:rPr lang="en-US" b="1" dirty="0" err="1">
                <a:latin typeface="Times New Roman" pitchFamily="18" charset="0"/>
              </a:rPr>
              <a:t>lvnew</a:t>
            </a:r>
            <a:endParaRPr lang="en-US" b="1" dirty="0">
              <a:latin typeface="Times New Roman" pitchFamily="18" charset="0"/>
            </a:endParaRPr>
          </a:p>
          <a:p>
            <a:pPr algn="l" rtl="0"/>
            <a:endParaRPr lang="en-US" b="1" dirty="0">
              <a:latin typeface="Times New Roman" pitchFamily="18" charset="0"/>
            </a:endParaRPr>
          </a:p>
          <a:p>
            <a:pPr algn="l" rtl="0"/>
            <a:r>
              <a:rPr lang="en-US" b="1" dirty="0">
                <a:latin typeface="Times New Roman" pitchFamily="18" charset="0"/>
              </a:rPr>
              <a:t>Removing Logical Volumes</a:t>
            </a:r>
          </a:p>
          <a:p>
            <a:pPr algn="l" rtl="0"/>
            <a:r>
              <a:rPr lang="en-US" dirty="0">
                <a:latin typeface="Times New Roman" pitchFamily="18" charset="0"/>
              </a:rPr>
              <a:t>To remove an inactive logical volume, use the </a:t>
            </a:r>
            <a:r>
              <a:rPr lang="en-US" dirty="0" err="1">
                <a:latin typeface="Times New Roman" pitchFamily="18" charset="0"/>
              </a:rPr>
              <a:t>lvremove</a:t>
            </a:r>
            <a:r>
              <a:rPr lang="en-US" dirty="0">
                <a:latin typeface="Times New Roman" pitchFamily="18" charset="0"/>
              </a:rPr>
              <a:t> command. You must close a logical volume with the </a:t>
            </a:r>
            <a:r>
              <a:rPr lang="en-US" dirty="0" err="1">
                <a:latin typeface="Times New Roman" pitchFamily="18" charset="0"/>
              </a:rPr>
              <a:t>umount</a:t>
            </a:r>
            <a:r>
              <a:rPr lang="en-US" dirty="0">
                <a:latin typeface="Times New Roman" pitchFamily="18" charset="0"/>
              </a:rPr>
              <a:t> command before it can be removed. In addition, in a clustered environment you must deactivate a logical volume before it can be removed. If the logical volume is currently mounted, </a:t>
            </a:r>
            <a:r>
              <a:rPr lang="en-US" dirty="0" err="1">
                <a:latin typeface="Times New Roman" pitchFamily="18" charset="0"/>
              </a:rPr>
              <a:t>unmount</a:t>
            </a:r>
            <a:r>
              <a:rPr lang="en-US" dirty="0">
                <a:latin typeface="Times New Roman" pitchFamily="18" charset="0"/>
              </a:rPr>
              <a:t> the volume before removing it. </a:t>
            </a:r>
          </a:p>
          <a:p>
            <a:pPr algn="l" rtl="0"/>
            <a:r>
              <a:rPr lang="en-US" dirty="0">
                <a:latin typeface="Times New Roman" pitchFamily="18" charset="0"/>
              </a:rPr>
              <a:t>The following command removes the logical volume /dev/</a:t>
            </a:r>
            <a:r>
              <a:rPr lang="en-US" dirty="0" err="1">
                <a:latin typeface="Times New Roman" pitchFamily="18" charset="0"/>
              </a:rPr>
              <a:t>testvg</a:t>
            </a:r>
            <a:r>
              <a:rPr lang="en-US" dirty="0">
                <a:latin typeface="Times New Roman" pitchFamily="18" charset="0"/>
              </a:rPr>
              <a:t>/</a:t>
            </a:r>
            <a:r>
              <a:rPr lang="en-US" dirty="0" err="1">
                <a:latin typeface="Times New Roman" pitchFamily="18" charset="0"/>
              </a:rPr>
              <a:t>testlv</a:t>
            </a:r>
            <a:r>
              <a:rPr lang="en-US" dirty="0">
                <a:latin typeface="Times New Roman" pitchFamily="18" charset="0"/>
              </a:rPr>
              <a:t>. from the volume group </a:t>
            </a:r>
            <a:r>
              <a:rPr lang="en-US" dirty="0" err="1">
                <a:latin typeface="Times New Roman" pitchFamily="18" charset="0"/>
              </a:rPr>
              <a:t>testvg</a:t>
            </a:r>
            <a:r>
              <a:rPr lang="en-US" dirty="0">
                <a:latin typeface="Times New Roman" pitchFamily="18" charset="0"/>
              </a:rPr>
              <a:t>. Note that in this case the logical volume has not been deactivated.</a:t>
            </a:r>
          </a:p>
          <a:p>
            <a:pPr algn="l" rtl="0"/>
            <a:endParaRPr lang="en-US" dirty="0">
              <a:latin typeface="Times New Roman" pitchFamily="18" charset="0"/>
            </a:endParaRPr>
          </a:p>
          <a:p>
            <a:pPr algn="l" rtl="0"/>
            <a:r>
              <a:rPr lang="en-US" dirty="0">
                <a:latin typeface="Times New Roman" pitchFamily="18" charset="0"/>
              </a:rPr>
              <a:t>[root@tng3-1 </a:t>
            </a:r>
            <a:r>
              <a:rPr lang="en-US" dirty="0" err="1">
                <a:latin typeface="Times New Roman" pitchFamily="18" charset="0"/>
              </a:rPr>
              <a:t>lvm</a:t>
            </a:r>
            <a:r>
              <a:rPr lang="en-US" dirty="0">
                <a:latin typeface="Times New Roman" pitchFamily="18" charset="0"/>
              </a:rPr>
              <a:t>]# </a:t>
            </a:r>
            <a:r>
              <a:rPr lang="en-US" b="1" dirty="0" err="1">
                <a:latin typeface="Times New Roman" pitchFamily="18" charset="0"/>
              </a:rPr>
              <a:t>lvremove</a:t>
            </a:r>
            <a:r>
              <a:rPr lang="en-US" b="1" dirty="0">
                <a:latin typeface="Times New Roman" pitchFamily="18" charset="0"/>
              </a:rPr>
              <a:t> /dev/</a:t>
            </a:r>
            <a:r>
              <a:rPr lang="en-US" b="1" dirty="0" err="1">
                <a:latin typeface="Times New Roman" pitchFamily="18" charset="0"/>
              </a:rPr>
              <a:t>testvg</a:t>
            </a:r>
            <a:r>
              <a:rPr lang="en-US" b="1" dirty="0">
                <a:latin typeface="Times New Roman" pitchFamily="18" charset="0"/>
              </a:rPr>
              <a:t>/</a:t>
            </a:r>
            <a:r>
              <a:rPr lang="en-US" b="1" dirty="0" err="1">
                <a:latin typeface="Times New Roman" pitchFamily="18" charset="0"/>
              </a:rPr>
              <a:t>testlv</a:t>
            </a:r>
            <a:endParaRPr lang="en-US" b="1" dirty="0">
              <a:latin typeface="Times New Roman" pitchFamily="18" charset="0"/>
            </a:endParaRPr>
          </a:p>
          <a:p>
            <a:pPr algn="l" rtl="0"/>
            <a:r>
              <a:rPr lang="en-US" dirty="0">
                <a:latin typeface="Times New Roman" pitchFamily="18" charset="0"/>
              </a:rPr>
              <a:t>Do you really want to remove active logical volume "</a:t>
            </a:r>
            <a:r>
              <a:rPr lang="en-US" dirty="0" err="1">
                <a:latin typeface="Times New Roman" pitchFamily="18" charset="0"/>
              </a:rPr>
              <a:t>testlv</a:t>
            </a:r>
            <a:r>
              <a:rPr lang="en-US" dirty="0">
                <a:latin typeface="Times New Roman" pitchFamily="18" charset="0"/>
              </a:rPr>
              <a:t>"? [y/n]: </a:t>
            </a:r>
            <a:r>
              <a:rPr lang="en-US" b="1" dirty="0">
                <a:latin typeface="Times New Roman" pitchFamily="18" charset="0"/>
              </a:rPr>
              <a:t>y</a:t>
            </a:r>
          </a:p>
          <a:p>
            <a:pPr algn="l" rtl="0"/>
            <a:r>
              <a:rPr lang="en-US" dirty="0">
                <a:latin typeface="Times New Roman" pitchFamily="18" charset="0"/>
              </a:rPr>
              <a:t>Logical volume "</a:t>
            </a:r>
            <a:r>
              <a:rPr lang="en-US" dirty="0" err="1">
                <a:latin typeface="Times New Roman" pitchFamily="18" charset="0"/>
              </a:rPr>
              <a:t>testlv</a:t>
            </a:r>
            <a:r>
              <a:rPr lang="en-US" dirty="0">
                <a:latin typeface="Times New Roman" pitchFamily="18" charset="0"/>
              </a:rPr>
              <a:t>" successfully removed</a:t>
            </a:r>
            <a:endParaRPr lang="en-US"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928671"/>
            <a:ext cx="8715375" cy="5078313"/>
          </a:xfrm>
          <a:prstGeom prst="rect">
            <a:avLst/>
          </a:prstGeom>
          <a:noFill/>
          <a:ln w="9525">
            <a:noFill/>
            <a:miter lim="800000"/>
            <a:headEnd/>
            <a:tailEnd/>
          </a:ln>
        </p:spPr>
        <p:txBody>
          <a:bodyPr wrap="square">
            <a:spAutoFit/>
          </a:bodyPr>
          <a:lstStyle/>
          <a:p>
            <a:pPr algn="l" rtl="0"/>
            <a:r>
              <a:rPr lang="en-US" b="1" dirty="0">
                <a:latin typeface="Times New Roman" pitchFamily="18" charset="0"/>
              </a:rPr>
              <a:t>Displaying Logical Volumes</a:t>
            </a:r>
          </a:p>
          <a:p>
            <a:pPr algn="l" rtl="0"/>
            <a:r>
              <a:rPr lang="en-US" dirty="0">
                <a:latin typeface="Times New Roman" pitchFamily="18" charset="0"/>
              </a:rPr>
              <a:t>There are three commands you can use to display properties of LVM logical volumes: </a:t>
            </a:r>
            <a:r>
              <a:rPr lang="en-US" dirty="0" err="1">
                <a:latin typeface="Times New Roman" pitchFamily="18" charset="0"/>
              </a:rPr>
              <a:t>lvs</a:t>
            </a:r>
            <a:r>
              <a:rPr lang="en-US" dirty="0">
                <a:latin typeface="Times New Roman" pitchFamily="18" charset="0"/>
              </a:rPr>
              <a:t>, </a:t>
            </a:r>
            <a:r>
              <a:rPr lang="en-US" dirty="0" err="1">
                <a:latin typeface="Times New Roman" pitchFamily="18" charset="0"/>
              </a:rPr>
              <a:t>lvdisplay</a:t>
            </a:r>
            <a:r>
              <a:rPr lang="en-US" dirty="0">
                <a:latin typeface="Times New Roman" pitchFamily="18" charset="0"/>
              </a:rPr>
              <a:t>, and </a:t>
            </a:r>
            <a:r>
              <a:rPr lang="en-US" dirty="0" err="1">
                <a:latin typeface="Times New Roman" pitchFamily="18" charset="0"/>
              </a:rPr>
              <a:t>lvscan</a:t>
            </a:r>
            <a:r>
              <a:rPr lang="en-US" dirty="0">
                <a:latin typeface="Times New Roman" pitchFamily="18" charset="0"/>
              </a:rPr>
              <a:t>. The </a:t>
            </a:r>
            <a:r>
              <a:rPr lang="en-US" dirty="0" err="1">
                <a:latin typeface="Times New Roman" pitchFamily="18" charset="0"/>
              </a:rPr>
              <a:t>lvs</a:t>
            </a:r>
            <a:r>
              <a:rPr lang="en-US" dirty="0">
                <a:latin typeface="Times New Roman" pitchFamily="18" charset="0"/>
              </a:rPr>
              <a:t> command provides logical volume information in a configurable form, displaying one line per logical volume. The </a:t>
            </a:r>
            <a:r>
              <a:rPr lang="en-US" dirty="0" err="1">
                <a:latin typeface="Times New Roman" pitchFamily="18" charset="0"/>
              </a:rPr>
              <a:t>lvs</a:t>
            </a:r>
            <a:r>
              <a:rPr lang="en-US" dirty="0">
                <a:latin typeface="Times New Roman" pitchFamily="18" charset="0"/>
              </a:rPr>
              <a:t> command provides a great deal of format control, and is useful for scripting. For information on using the </a:t>
            </a:r>
            <a:r>
              <a:rPr lang="en-US" dirty="0" err="1">
                <a:latin typeface="Times New Roman" pitchFamily="18" charset="0"/>
              </a:rPr>
              <a:t>lvs</a:t>
            </a:r>
            <a:r>
              <a:rPr lang="en-US" dirty="0">
                <a:latin typeface="Times New Roman" pitchFamily="18" charset="0"/>
              </a:rPr>
              <a:t> command to customize your output, see Section 9, “Customized Reporting for LVM”. The </a:t>
            </a:r>
            <a:r>
              <a:rPr lang="en-US" dirty="0" err="1">
                <a:latin typeface="Times New Roman" pitchFamily="18" charset="0"/>
              </a:rPr>
              <a:t>lvdisplay</a:t>
            </a:r>
            <a:r>
              <a:rPr lang="en-US" dirty="0">
                <a:latin typeface="Times New Roman" pitchFamily="18" charset="0"/>
              </a:rPr>
              <a:t> command displays logical volume properties (such as size, layout, and mapping)</a:t>
            </a:r>
          </a:p>
          <a:p>
            <a:pPr algn="l" rtl="0"/>
            <a:r>
              <a:rPr lang="en-US" dirty="0">
                <a:latin typeface="Times New Roman" pitchFamily="18" charset="0"/>
              </a:rPr>
              <a:t>in a fixed format.</a:t>
            </a:r>
          </a:p>
          <a:p>
            <a:pPr algn="l" rtl="0"/>
            <a:endParaRPr lang="en-US" dirty="0">
              <a:latin typeface="Times New Roman" pitchFamily="18" charset="0"/>
            </a:endParaRPr>
          </a:p>
          <a:p>
            <a:pPr algn="l" rtl="0"/>
            <a:r>
              <a:rPr lang="en-US" dirty="0">
                <a:latin typeface="Times New Roman" pitchFamily="18" charset="0"/>
              </a:rPr>
              <a:t>The following command shows the attributes of lvol2 in vg00. If snapshot logical volumes have been created for this original logical volume, this command shows a list of all snapshot logical volumes and their status (active or inactive) as well.</a:t>
            </a:r>
          </a:p>
          <a:p>
            <a:pPr algn="l" rtl="0"/>
            <a:r>
              <a:rPr lang="en-US" b="1" dirty="0" err="1">
                <a:latin typeface="Times New Roman" pitchFamily="18" charset="0"/>
              </a:rPr>
              <a:t>lvdisplay</a:t>
            </a:r>
            <a:r>
              <a:rPr lang="en-US" b="1" dirty="0">
                <a:latin typeface="Times New Roman" pitchFamily="18" charset="0"/>
              </a:rPr>
              <a:t> -v /dev/vg00/lvol2</a:t>
            </a:r>
          </a:p>
          <a:p>
            <a:pPr algn="l" rtl="0"/>
            <a:endParaRPr lang="en-US" dirty="0">
              <a:latin typeface="Times New Roman" pitchFamily="18" charset="0"/>
            </a:endParaRPr>
          </a:p>
          <a:p>
            <a:pPr algn="l" rtl="0"/>
            <a:r>
              <a:rPr lang="en-US" dirty="0">
                <a:latin typeface="Times New Roman" pitchFamily="18" charset="0"/>
              </a:rPr>
              <a:t>The </a:t>
            </a:r>
            <a:r>
              <a:rPr lang="en-US" dirty="0" err="1">
                <a:latin typeface="Times New Roman" pitchFamily="18" charset="0"/>
              </a:rPr>
              <a:t>lvscan</a:t>
            </a:r>
            <a:r>
              <a:rPr lang="en-US" dirty="0">
                <a:latin typeface="Times New Roman" pitchFamily="18" charset="0"/>
              </a:rPr>
              <a:t> command scans for all logical volumes in the system and lists them, as in the following example.</a:t>
            </a:r>
          </a:p>
          <a:p>
            <a:pPr algn="l" rtl="0"/>
            <a:r>
              <a:rPr lang="en-US" dirty="0">
                <a:latin typeface="Times New Roman" pitchFamily="18" charset="0"/>
              </a:rPr>
              <a:t># </a:t>
            </a:r>
            <a:r>
              <a:rPr lang="en-US" b="1" dirty="0" err="1">
                <a:latin typeface="Times New Roman" pitchFamily="18" charset="0"/>
              </a:rPr>
              <a:t>lvscan</a:t>
            </a:r>
            <a:endParaRPr lang="en-US" b="1" dirty="0">
              <a:latin typeface="Times New Roman" pitchFamily="18" charset="0"/>
            </a:endParaRPr>
          </a:p>
          <a:p>
            <a:pPr algn="l" rtl="0"/>
            <a:r>
              <a:rPr lang="en-US" dirty="0">
                <a:latin typeface="Times New Roman" pitchFamily="18" charset="0"/>
              </a:rPr>
              <a:t>ACTIVE '/dev/vg0/</a:t>
            </a:r>
            <a:r>
              <a:rPr lang="en-US" dirty="0" err="1">
                <a:latin typeface="Times New Roman" pitchFamily="18" charset="0"/>
              </a:rPr>
              <a:t>gfslv</a:t>
            </a:r>
            <a:r>
              <a:rPr lang="en-US" dirty="0">
                <a:latin typeface="Times New Roman" pitchFamily="18" charset="0"/>
              </a:rPr>
              <a:t>' [1.46 GB] inherit</a:t>
            </a:r>
            <a:endParaRPr lang="en-US"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282" y="928670"/>
            <a:ext cx="8715375" cy="4801314"/>
          </a:xfrm>
          <a:prstGeom prst="rect">
            <a:avLst/>
          </a:prstGeom>
          <a:noFill/>
          <a:ln w="9525">
            <a:noFill/>
            <a:miter lim="800000"/>
            <a:headEnd/>
            <a:tailEnd/>
          </a:ln>
        </p:spPr>
        <p:txBody>
          <a:bodyPr>
            <a:spAutoFit/>
          </a:bodyPr>
          <a:lstStyle/>
          <a:p>
            <a:pPr algn="l" rtl="0"/>
            <a:r>
              <a:rPr lang="en-US" b="1" dirty="0">
                <a:latin typeface="Times New Roman" pitchFamily="18" charset="0"/>
              </a:rPr>
              <a:t>Growing Logical Volumes</a:t>
            </a:r>
          </a:p>
          <a:p>
            <a:pPr algn="l" rtl="0"/>
            <a:r>
              <a:rPr lang="en-US" dirty="0">
                <a:latin typeface="Times New Roman" pitchFamily="18" charset="0"/>
              </a:rPr>
              <a:t>To increase the size of a logical volume, use the </a:t>
            </a:r>
            <a:r>
              <a:rPr lang="en-US" dirty="0" err="1">
                <a:latin typeface="Times New Roman" pitchFamily="18" charset="0"/>
              </a:rPr>
              <a:t>lvextend</a:t>
            </a:r>
            <a:r>
              <a:rPr lang="en-US" dirty="0">
                <a:latin typeface="Times New Roman" pitchFamily="18" charset="0"/>
              </a:rPr>
              <a:t> command. After extending the logical volume, you will need to increase the size of the associated file system to match.</a:t>
            </a:r>
          </a:p>
          <a:p>
            <a:pPr algn="l" rtl="0"/>
            <a:r>
              <a:rPr lang="en-US" dirty="0">
                <a:latin typeface="Times New Roman" pitchFamily="18" charset="0"/>
              </a:rPr>
              <a:t>When you extend the logical volume, you can indicate how much you want to extend the volume, or how large you want it to be after you extend it. The following command extends the logical </a:t>
            </a:r>
            <a:r>
              <a:rPr lang="en-US" dirty="0" err="1">
                <a:latin typeface="Times New Roman" pitchFamily="18" charset="0"/>
              </a:rPr>
              <a:t>volumne</a:t>
            </a:r>
            <a:r>
              <a:rPr lang="en-US" dirty="0">
                <a:latin typeface="Times New Roman" pitchFamily="18" charset="0"/>
              </a:rPr>
              <a:t> /dev/</a:t>
            </a:r>
            <a:r>
              <a:rPr lang="en-US" dirty="0" err="1">
                <a:latin typeface="Times New Roman" pitchFamily="18" charset="0"/>
              </a:rPr>
              <a:t>myvg</a:t>
            </a:r>
            <a:r>
              <a:rPr lang="en-US" dirty="0">
                <a:latin typeface="Times New Roman" pitchFamily="18" charset="0"/>
              </a:rPr>
              <a:t>/</a:t>
            </a:r>
            <a:r>
              <a:rPr lang="en-US" dirty="0" err="1">
                <a:latin typeface="Times New Roman" pitchFamily="18" charset="0"/>
              </a:rPr>
              <a:t>homevol</a:t>
            </a:r>
            <a:r>
              <a:rPr lang="en-US" dirty="0">
                <a:latin typeface="Times New Roman" pitchFamily="18" charset="0"/>
              </a:rPr>
              <a:t> to 12 gigabytes.</a:t>
            </a:r>
          </a:p>
          <a:p>
            <a:pPr algn="l" rtl="0"/>
            <a:endParaRPr lang="en-US" dirty="0">
              <a:latin typeface="Times New Roman" pitchFamily="18" charset="0"/>
            </a:endParaRPr>
          </a:p>
          <a:p>
            <a:pPr algn="l" rtl="0"/>
            <a:r>
              <a:rPr lang="en-US" dirty="0">
                <a:latin typeface="Times New Roman" pitchFamily="18" charset="0"/>
              </a:rPr>
              <a:t># </a:t>
            </a:r>
            <a:r>
              <a:rPr lang="en-US" b="1" dirty="0" err="1">
                <a:latin typeface="Times New Roman" pitchFamily="18" charset="0"/>
              </a:rPr>
              <a:t>lvextend</a:t>
            </a:r>
            <a:r>
              <a:rPr lang="en-US" b="1" dirty="0">
                <a:latin typeface="Times New Roman" pitchFamily="18" charset="0"/>
              </a:rPr>
              <a:t> -L12G /dev/</a:t>
            </a:r>
            <a:r>
              <a:rPr lang="en-US" b="1" dirty="0" err="1">
                <a:latin typeface="Times New Roman" pitchFamily="18" charset="0"/>
              </a:rPr>
              <a:t>myvg</a:t>
            </a:r>
            <a:r>
              <a:rPr lang="en-US" b="1" dirty="0">
                <a:latin typeface="Times New Roman" pitchFamily="18" charset="0"/>
              </a:rPr>
              <a:t>/</a:t>
            </a:r>
            <a:r>
              <a:rPr lang="en-US" b="1" dirty="0" err="1">
                <a:latin typeface="Times New Roman" pitchFamily="18" charset="0"/>
              </a:rPr>
              <a:t>homevol</a:t>
            </a:r>
            <a:endParaRPr lang="en-US" b="1" dirty="0">
              <a:latin typeface="Times New Roman" pitchFamily="18" charset="0"/>
            </a:endParaRPr>
          </a:p>
          <a:p>
            <a:pPr algn="l" rtl="0"/>
            <a:r>
              <a:rPr lang="en-US" dirty="0" err="1">
                <a:latin typeface="Times New Roman" pitchFamily="18" charset="0"/>
              </a:rPr>
              <a:t>lvextend</a:t>
            </a:r>
            <a:r>
              <a:rPr lang="en-US" dirty="0">
                <a:latin typeface="Times New Roman" pitchFamily="18" charset="0"/>
              </a:rPr>
              <a:t> -- extending logical volume "/dev/</a:t>
            </a:r>
            <a:r>
              <a:rPr lang="en-US" dirty="0" err="1">
                <a:latin typeface="Times New Roman" pitchFamily="18" charset="0"/>
              </a:rPr>
              <a:t>myvg</a:t>
            </a:r>
            <a:r>
              <a:rPr lang="en-US" dirty="0">
                <a:latin typeface="Times New Roman" pitchFamily="18" charset="0"/>
              </a:rPr>
              <a:t>/</a:t>
            </a:r>
            <a:r>
              <a:rPr lang="en-US" dirty="0" err="1">
                <a:latin typeface="Times New Roman" pitchFamily="18" charset="0"/>
              </a:rPr>
              <a:t>homevol</a:t>
            </a:r>
            <a:r>
              <a:rPr lang="en-US" dirty="0">
                <a:latin typeface="Times New Roman" pitchFamily="18" charset="0"/>
              </a:rPr>
              <a:t>" to 12 GB</a:t>
            </a:r>
          </a:p>
          <a:p>
            <a:pPr algn="l" rtl="0"/>
            <a:r>
              <a:rPr lang="en-US" dirty="0" err="1">
                <a:latin typeface="Times New Roman" pitchFamily="18" charset="0"/>
              </a:rPr>
              <a:t>lvextend</a:t>
            </a:r>
            <a:r>
              <a:rPr lang="en-US" dirty="0">
                <a:latin typeface="Times New Roman" pitchFamily="18" charset="0"/>
              </a:rPr>
              <a:t> -- doing automatic backup of volume group "</a:t>
            </a:r>
            <a:r>
              <a:rPr lang="en-US" dirty="0" err="1">
                <a:latin typeface="Times New Roman" pitchFamily="18" charset="0"/>
              </a:rPr>
              <a:t>myvg</a:t>
            </a:r>
            <a:r>
              <a:rPr lang="en-US" dirty="0">
                <a:latin typeface="Times New Roman" pitchFamily="18" charset="0"/>
              </a:rPr>
              <a:t>"</a:t>
            </a:r>
          </a:p>
          <a:p>
            <a:pPr algn="l" rtl="0"/>
            <a:r>
              <a:rPr lang="en-US" dirty="0" err="1">
                <a:latin typeface="Times New Roman" pitchFamily="18" charset="0"/>
              </a:rPr>
              <a:t>lvextend</a:t>
            </a:r>
            <a:r>
              <a:rPr lang="en-US" dirty="0">
                <a:latin typeface="Times New Roman" pitchFamily="18" charset="0"/>
              </a:rPr>
              <a:t> -- logical volume "/dev/</a:t>
            </a:r>
            <a:r>
              <a:rPr lang="en-US" dirty="0" err="1">
                <a:latin typeface="Times New Roman" pitchFamily="18" charset="0"/>
              </a:rPr>
              <a:t>myvg</a:t>
            </a:r>
            <a:r>
              <a:rPr lang="en-US" dirty="0">
                <a:latin typeface="Times New Roman" pitchFamily="18" charset="0"/>
              </a:rPr>
              <a:t>/</a:t>
            </a:r>
            <a:r>
              <a:rPr lang="en-US" dirty="0" err="1">
                <a:latin typeface="Times New Roman" pitchFamily="18" charset="0"/>
              </a:rPr>
              <a:t>homevol</a:t>
            </a:r>
            <a:r>
              <a:rPr lang="en-US" dirty="0">
                <a:latin typeface="Times New Roman" pitchFamily="18" charset="0"/>
              </a:rPr>
              <a:t>" successfully extended</a:t>
            </a:r>
          </a:p>
          <a:p>
            <a:pPr algn="l" rtl="0"/>
            <a:r>
              <a:rPr lang="en-US" dirty="0">
                <a:latin typeface="Times New Roman" pitchFamily="18" charset="0"/>
              </a:rPr>
              <a:t>The following command adds another gigabyte to the logical volume /dev/</a:t>
            </a:r>
            <a:r>
              <a:rPr lang="en-US" dirty="0" err="1">
                <a:latin typeface="Times New Roman" pitchFamily="18" charset="0"/>
              </a:rPr>
              <a:t>myvg</a:t>
            </a:r>
            <a:r>
              <a:rPr lang="en-US" dirty="0">
                <a:latin typeface="Times New Roman" pitchFamily="18" charset="0"/>
              </a:rPr>
              <a:t>/</a:t>
            </a:r>
            <a:r>
              <a:rPr lang="en-US" dirty="0" err="1">
                <a:latin typeface="Times New Roman" pitchFamily="18" charset="0"/>
              </a:rPr>
              <a:t>homevol</a:t>
            </a:r>
            <a:r>
              <a:rPr lang="en-US" dirty="0">
                <a:latin typeface="Times New Roman" pitchFamily="18" charset="0"/>
              </a:rPr>
              <a:t>.</a:t>
            </a:r>
          </a:p>
          <a:p>
            <a:pPr algn="l" rtl="0"/>
            <a:endParaRPr lang="en-US" dirty="0">
              <a:latin typeface="Times New Roman" pitchFamily="18" charset="0"/>
            </a:endParaRPr>
          </a:p>
          <a:p>
            <a:pPr algn="l" rtl="0"/>
            <a:r>
              <a:rPr lang="en-US" dirty="0">
                <a:latin typeface="Times New Roman" pitchFamily="18" charset="0"/>
              </a:rPr>
              <a:t># </a:t>
            </a:r>
            <a:r>
              <a:rPr lang="en-US" b="1" dirty="0" err="1">
                <a:latin typeface="Times New Roman" pitchFamily="18" charset="0"/>
              </a:rPr>
              <a:t>lvextend</a:t>
            </a:r>
            <a:r>
              <a:rPr lang="en-US" b="1" dirty="0">
                <a:latin typeface="Times New Roman" pitchFamily="18" charset="0"/>
              </a:rPr>
              <a:t> -L+1G /dev/</a:t>
            </a:r>
            <a:r>
              <a:rPr lang="en-US" b="1" dirty="0" err="1">
                <a:latin typeface="Times New Roman" pitchFamily="18" charset="0"/>
              </a:rPr>
              <a:t>myvg</a:t>
            </a:r>
            <a:r>
              <a:rPr lang="en-US" b="1" dirty="0">
                <a:latin typeface="Times New Roman" pitchFamily="18" charset="0"/>
              </a:rPr>
              <a:t>/</a:t>
            </a:r>
            <a:r>
              <a:rPr lang="en-US" b="1" dirty="0" err="1">
                <a:latin typeface="Times New Roman" pitchFamily="18" charset="0"/>
              </a:rPr>
              <a:t>homevol</a:t>
            </a:r>
            <a:endParaRPr lang="en-US" b="1" dirty="0">
              <a:latin typeface="Times New Roman" pitchFamily="18" charset="0"/>
            </a:endParaRPr>
          </a:p>
          <a:p>
            <a:pPr algn="l" rtl="0"/>
            <a:r>
              <a:rPr lang="en-US" dirty="0" err="1">
                <a:latin typeface="Times New Roman" pitchFamily="18" charset="0"/>
              </a:rPr>
              <a:t>lvextend</a:t>
            </a:r>
            <a:r>
              <a:rPr lang="en-US" dirty="0">
                <a:latin typeface="Times New Roman" pitchFamily="18" charset="0"/>
              </a:rPr>
              <a:t> -- extending logical volume "/dev/</a:t>
            </a:r>
            <a:r>
              <a:rPr lang="en-US" dirty="0" err="1">
                <a:latin typeface="Times New Roman" pitchFamily="18" charset="0"/>
              </a:rPr>
              <a:t>myvg</a:t>
            </a:r>
            <a:r>
              <a:rPr lang="en-US" dirty="0">
                <a:latin typeface="Times New Roman" pitchFamily="18" charset="0"/>
              </a:rPr>
              <a:t>/</a:t>
            </a:r>
            <a:r>
              <a:rPr lang="en-US" dirty="0" err="1">
                <a:latin typeface="Times New Roman" pitchFamily="18" charset="0"/>
              </a:rPr>
              <a:t>homevol</a:t>
            </a:r>
            <a:r>
              <a:rPr lang="en-US" dirty="0">
                <a:latin typeface="Times New Roman" pitchFamily="18" charset="0"/>
              </a:rPr>
              <a:t>" to 13 GB</a:t>
            </a:r>
          </a:p>
          <a:p>
            <a:pPr algn="l" rtl="0"/>
            <a:r>
              <a:rPr lang="en-US" dirty="0" err="1">
                <a:latin typeface="Times New Roman" pitchFamily="18" charset="0"/>
              </a:rPr>
              <a:t>lvextend</a:t>
            </a:r>
            <a:r>
              <a:rPr lang="en-US" dirty="0">
                <a:latin typeface="Times New Roman" pitchFamily="18" charset="0"/>
              </a:rPr>
              <a:t> -- doing automatic backup of volume group "</a:t>
            </a:r>
            <a:r>
              <a:rPr lang="en-US" dirty="0" err="1">
                <a:latin typeface="Times New Roman" pitchFamily="18" charset="0"/>
              </a:rPr>
              <a:t>myvg</a:t>
            </a:r>
            <a:r>
              <a:rPr lang="en-US" dirty="0">
                <a:latin typeface="Times New Roman" pitchFamily="18" charset="0"/>
              </a:rPr>
              <a:t>"</a:t>
            </a:r>
          </a:p>
          <a:p>
            <a:pPr algn="l" rtl="0"/>
            <a:r>
              <a:rPr lang="en-US" dirty="0" err="1">
                <a:latin typeface="Times New Roman" pitchFamily="18" charset="0"/>
              </a:rPr>
              <a:t>lvextend</a:t>
            </a:r>
            <a:r>
              <a:rPr lang="en-US" dirty="0">
                <a:latin typeface="Times New Roman" pitchFamily="18" charset="0"/>
              </a:rPr>
              <a:t> -- logical volume "/dev/</a:t>
            </a:r>
            <a:r>
              <a:rPr lang="en-US" dirty="0" err="1">
                <a:latin typeface="Times New Roman" pitchFamily="18" charset="0"/>
              </a:rPr>
              <a:t>myvg</a:t>
            </a:r>
            <a:r>
              <a:rPr lang="en-US" dirty="0">
                <a:latin typeface="Times New Roman" pitchFamily="18" charset="0"/>
              </a:rPr>
              <a:t>/</a:t>
            </a:r>
            <a:r>
              <a:rPr lang="en-US" dirty="0" err="1">
                <a:latin typeface="Times New Roman" pitchFamily="18" charset="0"/>
              </a:rPr>
              <a:t>homevol</a:t>
            </a:r>
            <a:r>
              <a:rPr lang="en-US" dirty="0">
                <a:latin typeface="Times New Roman" pitchFamily="18" charset="0"/>
              </a:rPr>
              <a:t>" successfully extended</a:t>
            </a:r>
            <a:endParaRPr lang="en-US"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214313" y="1643063"/>
            <a:ext cx="8715375" cy="2339102"/>
          </a:xfrm>
          <a:prstGeom prst="rect">
            <a:avLst/>
          </a:prstGeom>
          <a:noFill/>
          <a:ln w="9525">
            <a:noFill/>
            <a:miter lim="800000"/>
            <a:headEnd/>
            <a:tailEnd/>
          </a:ln>
        </p:spPr>
        <p:txBody>
          <a:bodyPr>
            <a:spAutoFit/>
          </a:bodyPr>
          <a:lstStyle/>
          <a:p>
            <a:pPr algn="l" rtl="0"/>
            <a:r>
              <a:rPr lang="en-US" sz="2800" b="1" dirty="0">
                <a:latin typeface="Times New Roman" pitchFamily="18" charset="0"/>
                <a:cs typeface="Times New Roman" pitchFamily="18" charset="0"/>
              </a:rPr>
              <a:t>Mount</a:t>
            </a:r>
          </a:p>
          <a:p>
            <a:pPr algn="l" rtl="0"/>
            <a:endParaRPr lang="en-US" sz="2800" b="1" dirty="0">
              <a:latin typeface="Times New Roman" pitchFamily="18" charset="0"/>
              <a:cs typeface="Times New Roman" pitchFamily="18" charset="0"/>
            </a:endParaRPr>
          </a:p>
          <a:p>
            <a:pPr algn="l" rtl="0"/>
            <a:r>
              <a:rPr lang="en-US" dirty="0"/>
              <a:t># </a:t>
            </a:r>
            <a:r>
              <a:rPr lang="en-US" dirty="0" err="1"/>
              <a:t>mkdir</a:t>
            </a:r>
            <a:r>
              <a:rPr lang="en-US" dirty="0"/>
              <a:t> /</a:t>
            </a:r>
            <a:r>
              <a:rPr lang="en-US" dirty="0" err="1"/>
              <a:t>mnt</a:t>
            </a:r>
            <a:r>
              <a:rPr lang="en-US" dirty="0"/>
              <a:t>/test </a:t>
            </a:r>
          </a:p>
          <a:p>
            <a:pPr algn="l" rtl="0"/>
            <a:r>
              <a:rPr lang="en-US" dirty="0"/>
              <a:t># mount /dev/</a:t>
            </a:r>
            <a:r>
              <a:rPr lang="en-US" dirty="0" err="1"/>
              <a:t>TestVG</a:t>
            </a:r>
            <a:r>
              <a:rPr lang="en-US" dirty="0"/>
              <a:t>/</a:t>
            </a:r>
            <a:r>
              <a:rPr lang="en-US" dirty="0" err="1"/>
              <a:t>TestLV</a:t>
            </a:r>
            <a:r>
              <a:rPr lang="en-US" dirty="0"/>
              <a:t> /</a:t>
            </a:r>
            <a:r>
              <a:rPr lang="en-US" dirty="0" err="1"/>
              <a:t>mnt</a:t>
            </a:r>
            <a:r>
              <a:rPr lang="en-US" dirty="0"/>
              <a:t>/test </a:t>
            </a:r>
          </a:p>
          <a:p>
            <a:pPr algn="l" rtl="0"/>
            <a:r>
              <a:rPr lang="en-US" dirty="0"/>
              <a:t># </a:t>
            </a:r>
            <a:r>
              <a:rPr lang="en-US" dirty="0" err="1"/>
              <a:t>df</a:t>
            </a:r>
            <a:r>
              <a:rPr lang="en-US" dirty="0"/>
              <a:t> -h /</a:t>
            </a:r>
            <a:r>
              <a:rPr lang="en-US" dirty="0" err="1"/>
              <a:t>mnt</a:t>
            </a:r>
            <a:r>
              <a:rPr lang="en-US" dirty="0"/>
              <a:t>/test                      </a:t>
            </a:r>
            <a:r>
              <a:rPr lang="en-US" dirty="0" err="1"/>
              <a:t>Filesystem</a:t>
            </a:r>
            <a:r>
              <a:rPr lang="en-US" dirty="0"/>
              <a:t> Size Used Avail Use% Mounted on</a:t>
            </a:r>
          </a:p>
          <a:p>
            <a:pPr algn="l" rtl="0"/>
            <a:r>
              <a:rPr lang="en-US" dirty="0"/>
              <a:t> /dev/</a:t>
            </a:r>
            <a:r>
              <a:rPr lang="en-US" dirty="0" err="1"/>
              <a:t>mapper</a:t>
            </a:r>
            <a:r>
              <a:rPr lang="en-US" dirty="0"/>
              <a:t>/</a:t>
            </a:r>
            <a:r>
              <a:rPr lang="en-US" dirty="0" err="1"/>
              <a:t>TestVG-TestLV</a:t>
            </a:r>
            <a:r>
              <a:rPr lang="en-US" dirty="0"/>
              <a:t> </a:t>
            </a:r>
          </a:p>
          <a:p>
            <a:pPr algn="l" rtl="0"/>
            <a:r>
              <a:rPr lang="en-US" dirty="0"/>
              <a:t>                                                                  2.3G 36M 2.2G  2%      /</a:t>
            </a:r>
            <a:r>
              <a:rPr lang="en-US" dirty="0" err="1"/>
              <a:t>mnt</a:t>
            </a:r>
            <a:r>
              <a:rPr lang="en-US" dirty="0"/>
              <a:t>/test</a:t>
            </a:r>
            <a:endParaRPr lang="en-US" b="1"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3" descr="1.png"/>
          <p:cNvPicPr>
            <a:picLocks noChangeAspect="1"/>
          </p:cNvPicPr>
          <p:nvPr/>
        </p:nvPicPr>
        <p:blipFill>
          <a:blip r:embed="rId3"/>
          <a:srcRect/>
          <a:stretch>
            <a:fillRect/>
          </a:stretch>
        </p:blipFill>
        <p:spPr bwMode="auto">
          <a:xfrm>
            <a:off x="1214438" y="857250"/>
            <a:ext cx="7215187" cy="57721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2.png"/>
          <p:cNvPicPr>
            <a:picLocks noChangeAspect="1"/>
          </p:cNvPicPr>
          <p:nvPr/>
        </p:nvPicPr>
        <p:blipFill>
          <a:blip r:embed="rId3"/>
          <a:srcRect/>
          <a:stretch>
            <a:fillRect/>
          </a:stretch>
        </p:blipFill>
        <p:spPr bwMode="auto">
          <a:xfrm>
            <a:off x="1357313" y="928688"/>
            <a:ext cx="7143750" cy="5715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3" descr="3.png"/>
          <p:cNvPicPr>
            <a:picLocks noChangeAspect="1"/>
          </p:cNvPicPr>
          <p:nvPr/>
        </p:nvPicPr>
        <p:blipFill>
          <a:blip r:embed="rId3"/>
          <a:srcRect/>
          <a:stretch>
            <a:fillRect/>
          </a:stretch>
        </p:blipFill>
        <p:spPr bwMode="auto">
          <a:xfrm>
            <a:off x="1214438" y="828675"/>
            <a:ext cx="7358062" cy="58864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3" descr="4.png"/>
          <p:cNvPicPr>
            <a:picLocks noChangeAspect="1"/>
          </p:cNvPicPr>
          <p:nvPr/>
        </p:nvPicPr>
        <p:blipFill>
          <a:blip r:embed="rId3"/>
          <a:srcRect/>
          <a:stretch>
            <a:fillRect/>
          </a:stretch>
        </p:blipFill>
        <p:spPr bwMode="auto">
          <a:xfrm>
            <a:off x="1285875" y="857250"/>
            <a:ext cx="7215188" cy="57721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3693319"/>
          </a:xfrm>
          <a:prstGeom prst="rect">
            <a:avLst/>
          </a:prstGeom>
        </p:spPr>
        <p:txBody>
          <a:bodyPr wrap="square">
            <a:spAutoFit/>
          </a:bodyPr>
          <a:lstStyle/>
          <a:p>
            <a:r>
              <a:rPr lang="en-US" b="1" dirty="0">
                <a:solidFill>
                  <a:srgbClr val="004D86"/>
                </a:solidFill>
              </a:rPr>
              <a:t>As an example: Joe buys a PC with an 8.4 Gigabyte disk on it and installs Linux using the </a:t>
            </a:r>
          </a:p>
          <a:p>
            <a:endParaRPr lang="en-US" b="1" dirty="0">
              <a:solidFill>
                <a:srgbClr val="004D86"/>
              </a:solidFill>
            </a:endParaRPr>
          </a:p>
          <a:p>
            <a:r>
              <a:rPr lang="en-US" b="1" dirty="0">
                <a:solidFill>
                  <a:srgbClr val="004D86"/>
                </a:solidFill>
              </a:rPr>
              <a:t>Following  partitioning  system:</a:t>
            </a:r>
          </a:p>
          <a:p>
            <a:endParaRPr lang="en-US" dirty="0"/>
          </a:p>
          <a:p>
            <a:r>
              <a:rPr lang="en-US" dirty="0"/>
              <a:t>/boot           /dev/hda1           10 Megabytes</a:t>
            </a:r>
          </a:p>
          <a:p>
            <a:endParaRPr lang="en-US" dirty="0">
              <a:solidFill>
                <a:srgbClr val="004D86"/>
              </a:solidFill>
            </a:endParaRPr>
          </a:p>
          <a:p>
            <a:r>
              <a:rPr lang="en-US" dirty="0"/>
              <a:t>swap           /dev/hda2           256 Megabytes</a:t>
            </a:r>
          </a:p>
          <a:p>
            <a:endParaRPr lang="en-US" dirty="0"/>
          </a:p>
          <a:p>
            <a:r>
              <a:rPr lang="en-US" dirty="0"/>
              <a:t>/                  /dev/hda3            2 Gigabytes</a:t>
            </a:r>
          </a:p>
          <a:p>
            <a:endParaRPr lang="en-US" dirty="0"/>
          </a:p>
          <a:p>
            <a:r>
              <a:rPr lang="en-US" dirty="0"/>
              <a:t>/home       /dev/hda4             6 Gigabytes</a:t>
            </a:r>
          </a:p>
          <a:p>
            <a:endParaRPr lang="en-US" dirty="0"/>
          </a:p>
          <a:p>
            <a:r>
              <a:rPr lang="en-US" dirty="0"/>
              <a:t>This, he thinks, will maximize the amount of space available for all his MP3 files.</a:t>
            </a:r>
          </a:p>
        </p:txBody>
      </p:sp>
      <p:sp>
        <p:nvSpPr>
          <p:cNvPr id="3" name="Rectangle 2"/>
          <p:cNvSpPr/>
          <p:nvPr/>
        </p:nvSpPr>
        <p:spPr>
          <a:xfrm>
            <a:off x="0" y="3857628"/>
            <a:ext cx="9144000" cy="369332"/>
          </a:xfrm>
          <a:prstGeom prst="rect">
            <a:avLst/>
          </a:prstGeom>
        </p:spPr>
        <p:txBody>
          <a:bodyPr wrap="square">
            <a:spAutoFit/>
          </a:bodyPr>
          <a:lstStyle/>
          <a:p>
            <a:r>
              <a:rPr lang="en-US" dirty="0"/>
              <a:t>Some time later Joe decides to install some program.</a:t>
            </a:r>
          </a:p>
        </p:txBody>
      </p:sp>
      <p:sp>
        <p:nvSpPr>
          <p:cNvPr id="4" name="Rectangle 3"/>
          <p:cNvSpPr/>
          <p:nvPr/>
        </p:nvSpPr>
        <p:spPr>
          <a:xfrm>
            <a:off x="0" y="4429132"/>
            <a:ext cx="9144000" cy="369332"/>
          </a:xfrm>
          <a:prstGeom prst="rect">
            <a:avLst/>
          </a:prstGeom>
        </p:spPr>
        <p:txBody>
          <a:bodyPr wrap="square">
            <a:spAutoFit/>
          </a:bodyPr>
          <a:lstStyle/>
          <a:p>
            <a:r>
              <a:rPr lang="en-US" dirty="0"/>
              <a:t>but realizes that the root partition isn't large enough.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3" descr="5.png"/>
          <p:cNvPicPr>
            <a:picLocks noChangeAspect="1"/>
          </p:cNvPicPr>
          <p:nvPr/>
        </p:nvPicPr>
        <p:blipFill>
          <a:blip r:embed="rId3"/>
          <a:srcRect/>
          <a:stretch>
            <a:fillRect/>
          </a:stretch>
        </p:blipFill>
        <p:spPr bwMode="auto">
          <a:xfrm>
            <a:off x="1285875" y="857250"/>
            <a:ext cx="7232650" cy="578643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3" descr="6.png"/>
          <p:cNvPicPr>
            <a:picLocks noChangeAspect="1"/>
          </p:cNvPicPr>
          <p:nvPr/>
        </p:nvPicPr>
        <p:blipFill>
          <a:blip r:embed="rId3"/>
          <a:srcRect/>
          <a:stretch>
            <a:fillRect/>
          </a:stretch>
        </p:blipFill>
        <p:spPr bwMode="auto">
          <a:xfrm>
            <a:off x="1285875" y="857250"/>
            <a:ext cx="7143750" cy="5715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p:newsflash/>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214290"/>
            <a:ext cx="9144000" cy="2308324"/>
          </a:xfrm>
          <a:prstGeom prst="rect">
            <a:avLst/>
          </a:prstGeom>
        </p:spPr>
        <p:txBody>
          <a:bodyPr wrap="square">
            <a:spAutoFit/>
          </a:bodyPr>
          <a:lstStyle/>
          <a:p>
            <a:r>
              <a:rPr lang="en-US" b="1" dirty="0">
                <a:solidFill>
                  <a:srgbClr val="FF0000"/>
                </a:solidFill>
              </a:rPr>
              <a:t>His options are not good:</a:t>
            </a:r>
          </a:p>
          <a:p>
            <a:endParaRPr lang="en-US" dirty="0">
              <a:solidFill>
                <a:srgbClr val="FF0000"/>
              </a:solidFill>
            </a:endParaRPr>
          </a:p>
          <a:p>
            <a:pPr marL="342900" indent="-342900">
              <a:buAutoNum type="arabicPeriod"/>
            </a:pPr>
            <a:r>
              <a:rPr lang="en-US" dirty="0"/>
              <a:t>Reformat the disk, change the partitioning scheme and reinstall.</a:t>
            </a:r>
          </a:p>
          <a:p>
            <a:pPr marL="342900" indent="-342900"/>
            <a:endParaRPr lang="en-US" dirty="0"/>
          </a:p>
          <a:p>
            <a:r>
              <a:rPr lang="en-US" dirty="0"/>
              <a:t>2.Buy a new disk and figure out some new partitioning scheme that will require the minimum of data movement.</a:t>
            </a:r>
          </a:p>
          <a:p>
            <a:endParaRPr lang="en-US" dirty="0"/>
          </a:p>
          <a:p>
            <a:r>
              <a:rPr lang="en-US" dirty="0"/>
              <a:t>3. Set up a </a:t>
            </a:r>
            <a:r>
              <a:rPr lang="en-US" dirty="0" err="1"/>
              <a:t>symlink</a:t>
            </a:r>
            <a:r>
              <a:rPr lang="en-US" dirty="0"/>
              <a:t> farm from   /   to     /home and install the new software on /home</a:t>
            </a:r>
          </a:p>
        </p:txBody>
      </p:sp>
      <p:sp>
        <p:nvSpPr>
          <p:cNvPr id="3" name="Rectangle 2"/>
          <p:cNvSpPr/>
          <p:nvPr/>
        </p:nvSpPr>
        <p:spPr>
          <a:xfrm>
            <a:off x="0" y="2928934"/>
            <a:ext cx="3708131" cy="369332"/>
          </a:xfrm>
          <a:prstGeom prst="rect">
            <a:avLst/>
          </a:prstGeom>
        </p:spPr>
        <p:txBody>
          <a:bodyPr wrap="none">
            <a:spAutoFit/>
          </a:bodyPr>
          <a:lstStyle/>
          <a:p>
            <a:r>
              <a:rPr lang="en-US" b="1" dirty="0">
                <a:solidFill>
                  <a:srgbClr val="00B050"/>
                </a:solidFill>
              </a:rPr>
              <a:t>With LVM this becomes </a:t>
            </a:r>
            <a:r>
              <a:rPr lang="en-US" b="1" dirty="0">
                <a:solidFill>
                  <a:srgbClr val="00B0F0"/>
                </a:solidFill>
              </a:rPr>
              <a:t>much easier:</a:t>
            </a:r>
          </a:p>
        </p:txBody>
      </p:sp>
      <p:sp>
        <p:nvSpPr>
          <p:cNvPr id="4" name="Rectangle 3"/>
          <p:cNvSpPr/>
          <p:nvPr/>
        </p:nvSpPr>
        <p:spPr>
          <a:xfrm>
            <a:off x="0" y="3429000"/>
            <a:ext cx="9144000" cy="1477328"/>
          </a:xfrm>
          <a:prstGeom prst="rect">
            <a:avLst/>
          </a:prstGeom>
        </p:spPr>
        <p:txBody>
          <a:bodyPr wrap="square">
            <a:spAutoFit/>
          </a:bodyPr>
          <a:lstStyle/>
          <a:p>
            <a:r>
              <a:rPr lang="en-US" dirty="0"/>
              <a:t>Jane buys a similar PC but uses LVM to divide up the disk in a similar manner:</a:t>
            </a:r>
          </a:p>
          <a:p>
            <a:r>
              <a:rPr lang="en-US" dirty="0"/>
              <a:t>/boot /dev/vg00/boot 10 Megabytes</a:t>
            </a:r>
          </a:p>
          <a:p>
            <a:r>
              <a:rPr lang="en-US" dirty="0"/>
              <a:t>swap /dev/vg00/swap 256 Megabytes</a:t>
            </a:r>
          </a:p>
          <a:p>
            <a:r>
              <a:rPr lang="en-US" dirty="0"/>
              <a:t>/ /dev/vg00/root 2 Gigabytes</a:t>
            </a:r>
          </a:p>
          <a:p>
            <a:r>
              <a:rPr lang="en-US" dirty="0"/>
              <a:t>/home /dev/vg00/home 6 Gigabytes</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14282" y="428604"/>
            <a:ext cx="8501122" cy="1477328"/>
          </a:xfrm>
          <a:prstGeom prst="rect">
            <a:avLst/>
          </a:prstGeom>
        </p:spPr>
        <p:txBody>
          <a:bodyPr wrap="square">
            <a:spAutoFit/>
          </a:bodyPr>
          <a:lstStyle/>
          <a:p>
            <a:r>
              <a:rPr lang="en-US" dirty="0"/>
              <a:t>When she hits a similar problem she can reduce the size of /home by a gigabyte and add that space to the root partition.</a:t>
            </a:r>
          </a:p>
          <a:p>
            <a:endParaRPr lang="en-US" dirty="0"/>
          </a:p>
          <a:p>
            <a:r>
              <a:rPr lang="en-US" dirty="0"/>
              <a:t>Suppose that Joe and Jane then manage to fill up the /home partition as well and decide to add a new 20 Gigabyte disk to their systems.</a:t>
            </a:r>
          </a:p>
        </p:txBody>
      </p:sp>
      <p:sp>
        <p:nvSpPr>
          <p:cNvPr id="3" name="Rectangle 2"/>
          <p:cNvSpPr/>
          <p:nvPr/>
        </p:nvSpPr>
        <p:spPr>
          <a:xfrm>
            <a:off x="0" y="2357430"/>
            <a:ext cx="9144000" cy="2585323"/>
          </a:xfrm>
          <a:prstGeom prst="rect">
            <a:avLst/>
          </a:prstGeom>
        </p:spPr>
        <p:txBody>
          <a:bodyPr wrap="square">
            <a:spAutoFit/>
          </a:bodyPr>
          <a:lstStyle/>
          <a:p>
            <a:r>
              <a:rPr lang="en-US" dirty="0"/>
              <a:t>Joe </a:t>
            </a:r>
            <a:r>
              <a:rPr lang="en-US" b="1" dirty="0">
                <a:solidFill>
                  <a:srgbClr val="FF0000"/>
                </a:solidFill>
              </a:rPr>
              <a:t>formats</a:t>
            </a:r>
            <a:r>
              <a:rPr lang="en-US" dirty="0"/>
              <a:t> the </a:t>
            </a:r>
            <a:r>
              <a:rPr lang="en-US" b="1" dirty="0">
                <a:solidFill>
                  <a:srgbClr val="FF0000"/>
                </a:solidFill>
              </a:rPr>
              <a:t>whole</a:t>
            </a:r>
            <a:r>
              <a:rPr lang="en-US" dirty="0"/>
              <a:t> disk as one partition (/dev/hdb1) and moves his </a:t>
            </a:r>
            <a:r>
              <a:rPr lang="en-US" dirty="0">
                <a:solidFill>
                  <a:srgbClr val="FF0000"/>
                </a:solidFill>
              </a:rPr>
              <a:t>existing</a:t>
            </a:r>
            <a:r>
              <a:rPr lang="en-US" dirty="0"/>
              <a:t>  </a:t>
            </a:r>
            <a:r>
              <a:rPr lang="en-US" b="1" dirty="0">
                <a:solidFill>
                  <a:schemeClr val="tx2">
                    <a:lumMod val="75000"/>
                  </a:schemeClr>
                </a:solidFill>
              </a:rPr>
              <a:t>/home data </a:t>
            </a:r>
            <a:r>
              <a:rPr lang="en-US" dirty="0"/>
              <a:t>onto it and uses the </a:t>
            </a:r>
            <a:r>
              <a:rPr lang="en-US" b="1" dirty="0">
                <a:solidFill>
                  <a:schemeClr val="tx2">
                    <a:lumMod val="75000"/>
                  </a:schemeClr>
                </a:solidFill>
              </a:rPr>
              <a:t>new disk </a:t>
            </a:r>
            <a:r>
              <a:rPr lang="en-US" dirty="0"/>
              <a:t>as /home. But </a:t>
            </a:r>
            <a:r>
              <a:rPr lang="en-US" b="1" dirty="0">
                <a:solidFill>
                  <a:srgbClr val="FF0000"/>
                </a:solidFill>
              </a:rPr>
              <a:t>he has 6 gigabytes unused </a:t>
            </a:r>
            <a:r>
              <a:rPr lang="en-US" dirty="0"/>
              <a:t>or has to use </a:t>
            </a:r>
            <a:r>
              <a:rPr lang="en-US" dirty="0">
                <a:solidFill>
                  <a:srgbClr val="FF0000"/>
                </a:solidFill>
              </a:rPr>
              <a:t>sym links</a:t>
            </a:r>
            <a:r>
              <a:rPr lang="en-US" dirty="0"/>
              <a:t> to make that disk appear as an extension of /home,   say  /home/</a:t>
            </a:r>
            <a:r>
              <a:rPr lang="en-US" dirty="0" err="1"/>
              <a:t>joe</a:t>
            </a:r>
            <a:r>
              <a:rPr lang="en-US" dirty="0"/>
              <a:t>/old−mp3s.</a:t>
            </a:r>
          </a:p>
          <a:p>
            <a:endParaRPr lang="en-US" dirty="0"/>
          </a:p>
          <a:p>
            <a:endParaRPr lang="en-US" dirty="0"/>
          </a:p>
          <a:p>
            <a:r>
              <a:rPr lang="en-US" dirty="0"/>
              <a:t>Jane </a:t>
            </a:r>
            <a:r>
              <a:rPr lang="en-US" b="1" dirty="0">
                <a:solidFill>
                  <a:srgbClr val="007033"/>
                </a:solidFill>
              </a:rPr>
              <a:t>simply </a:t>
            </a:r>
            <a:r>
              <a:rPr lang="en-US" dirty="0"/>
              <a:t>adds the new disk to her </a:t>
            </a:r>
            <a:r>
              <a:rPr lang="en-US" b="1" dirty="0">
                <a:solidFill>
                  <a:srgbClr val="00B050"/>
                </a:solidFill>
              </a:rPr>
              <a:t>existing volume</a:t>
            </a:r>
            <a:r>
              <a:rPr lang="en-US" dirty="0"/>
              <a:t> group and extends her /home logical volume to include</a:t>
            </a:r>
          </a:p>
          <a:p>
            <a:r>
              <a:rPr lang="en-US" dirty="0"/>
              <a:t>the new disk. Or, in fact, she could move the data from  /home on the old disk to the new disk and then </a:t>
            </a:r>
            <a:r>
              <a:rPr lang="en-US" b="1" dirty="0">
                <a:solidFill>
                  <a:srgbClr val="00B050"/>
                </a:solidFill>
              </a:rPr>
              <a:t>extend the existing root </a:t>
            </a:r>
            <a:r>
              <a:rPr lang="en-US" dirty="0"/>
              <a:t>volume to cover all of the old disk.</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1214422"/>
            <a:ext cx="9144000" cy="1477328"/>
          </a:xfrm>
          <a:prstGeom prst="rect">
            <a:avLst/>
          </a:prstGeom>
        </p:spPr>
        <p:txBody>
          <a:bodyPr wrap="square">
            <a:spAutoFit/>
          </a:bodyPr>
          <a:lstStyle/>
          <a:p>
            <a:r>
              <a:rPr lang="en-US" dirty="0"/>
              <a:t>The benefits of logical volume management are more </a:t>
            </a:r>
            <a:r>
              <a:rPr lang="en-US" b="1" dirty="0">
                <a:solidFill>
                  <a:srgbClr val="00B050"/>
                </a:solidFill>
              </a:rPr>
              <a:t>obvious</a:t>
            </a:r>
            <a:r>
              <a:rPr lang="en-US" dirty="0"/>
              <a:t> on </a:t>
            </a:r>
            <a:r>
              <a:rPr lang="en-US" b="1" dirty="0">
                <a:solidFill>
                  <a:srgbClr val="00B050"/>
                </a:solidFill>
              </a:rPr>
              <a:t>large systems</a:t>
            </a:r>
            <a:r>
              <a:rPr lang="en-US" dirty="0"/>
              <a:t> with many disk drives.</a:t>
            </a:r>
          </a:p>
          <a:p>
            <a:r>
              <a:rPr lang="en-US" dirty="0"/>
              <a:t>Managing a large disk farm is a time−consuming job, made particularly complex if the system contains many  disks of different sizes. Balancing the (often conflicting) storage requirements of various users can be a nightmare</a:t>
            </a:r>
          </a:p>
        </p:txBody>
      </p:sp>
      <p:sp>
        <p:nvSpPr>
          <p:cNvPr id="4" name="Rectangle 3"/>
          <p:cNvSpPr/>
          <p:nvPr/>
        </p:nvSpPr>
        <p:spPr>
          <a:xfrm>
            <a:off x="0" y="285728"/>
            <a:ext cx="9144000" cy="461665"/>
          </a:xfrm>
          <a:prstGeom prst="rect">
            <a:avLst/>
          </a:prstGeom>
        </p:spPr>
        <p:txBody>
          <a:bodyPr wrap="square">
            <a:spAutoFit/>
          </a:bodyPr>
          <a:lstStyle/>
          <a:p>
            <a:r>
              <a:rPr lang="en-US" sz="2400" b="1" dirty="0">
                <a:solidFill>
                  <a:schemeClr val="accent6">
                    <a:lumMod val="75000"/>
                  </a:schemeClr>
                </a:solidFill>
              </a:rPr>
              <a:t>Benefits of Logical Volume Management on a large System :</a:t>
            </a:r>
            <a:endParaRPr lang="en-US" sz="2400" dirty="0">
              <a:solidFill>
                <a:schemeClr val="accent6">
                  <a:lumMod val="75000"/>
                </a:schemeClr>
              </a:solidFill>
            </a:endParaRPr>
          </a:p>
        </p:txBody>
      </p:sp>
      <p:sp>
        <p:nvSpPr>
          <p:cNvPr id="5" name="Rectangle 4"/>
          <p:cNvSpPr/>
          <p:nvPr/>
        </p:nvSpPr>
        <p:spPr>
          <a:xfrm>
            <a:off x="0" y="3357562"/>
            <a:ext cx="7858148" cy="646331"/>
          </a:xfrm>
          <a:prstGeom prst="rect">
            <a:avLst/>
          </a:prstGeom>
        </p:spPr>
        <p:txBody>
          <a:bodyPr wrap="square">
            <a:spAutoFit/>
          </a:bodyPr>
          <a:lstStyle/>
          <a:p>
            <a:r>
              <a:rPr lang="en-US" dirty="0"/>
              <a:t>At  </a:t>
            </a:r>
            <a:r>
              <a:rPr lang="en-US" dirty="0" err="1"/>
              <a:t>lvm</a:t>
            </a:r>
            <a:r>
              <a:rPr lang="en-US" dirty="0"/>
              <a:t> </a:t>
            </a:r>
            <a:r>
              <a:rPr lang="en-US" b="1" dirty="0">
                <a:solidFill>
                  <a:srgbClr val="00B050"/>
                </a:solidFill>
              </a:rPr>
              <a:t>for large system</a:t>
            </a:r>
          </a:p>
          <a:p>
            <a:r>
              <a:rPr lang="en-US" b="1" dirty="0">
                <a:solidFill>
                  <a:schemeClr val="accent1">
                    <a:lumMod val="75000"/>
                  </a:schemeClr>
                </a:solidFill>
              </a:rPr>
              <a:t>User groups </a:t>
            </a:r>
            <a:r>
              <a:rPr lang="en-US" dirty="0"/>
              <a:t>can be </a:t>
            </a:r>
            <a:r>
              <a:rPr lang="en-US" b="1" dirty="0">
                <a:solidFill>
                  <a:schemeClr val="accent1">
                    <a:lumMod val="75000"/>
                  </a:schemeClr>
                </a:solidFill>
              </a:rPr>
              <a:t>allocated  </a:t>
            </a:r>
            <a:r>
              <a:rPr lang="en-US" dirty="0"/>
              <a:t>to volume groups and logical volumes</a:t>
            </a:r>
          </a:p>
        </p:txBody>
      </p:sp>
      <p:sp>
        <p:nvSpPr>
          <p:cNvPr id="6" name="Rectangle 5"/>
          <p:cNvSpPr/>
          <p:nvPr/>
        </p:nvSpPr>
        <p:spPr>
          <a:xfrm>
            <a:off x="0" y="4500570"/>
            <a:ext cx="8929718" cy="1754326"/>
          </a:xfrm>
          <a:prstGeom prst="rect">
            <a:avLst/>
          </a:prstGeom>
        </p:spPr>
        <p:txBody>
          <a:bodyPr wrap="square">
            <a:spAutoFit/>
          </a:bodyPr>
          <a:lstStyle/>
          <a:p>
            <a:r>
              <a:rPr lang="en-US" dirty="0"/>
              <a:t>And simply add the new disk into an </a:t>
            </a:r>
            <a:r>
              <a:rPr lang="en-US" b="1" dirty="0">
                <a:solidFill>
                  <a:schemeClr val="accent1">
                    <a:lumMod val="75000"/>
                  </a:schemeClr>
                </a:solidFill>
              </a:rPr>
              <a:t>existing volume group </a:t>
            </a:r>
            <a:r>
              <a:rPr lang="en-US" dirty="0"/>
              <a:t>and extend the</a:t>
            </a:r>
          </a:p>
          <a:p>
            <a:r>
              <a:rPr lang="en-US" dirty="0"/>
              <a:t>logical volumes as necessary.</a:t>
            </a:r>
          </a:p>
          <a:p>
            <a:endParaRPr lang="en-US" dirty="0"/>
          </a:p>
          <a:p>
            <a:r>
              <a:rPr lang="en-US" dirty="0"/>
              <a:t>It is also</a:t>
            </a:r>
            <a:r>
              <a:rPr lang="en-US" b="1" dirty="0">
                <a:solidFill>
                  <a:srgbClr val="007033"/>
                </a:solidFill>
              </a:rPr>
              <a:t> easy </a:t>
            </a:r>
            <a:r>
              <a:rPr lang="en-US" dirty="0"/>
              <a:t>to </a:t>
            </a:r>
            <a:r>
              <a:rPr lang="en-US" b="1" dirty="0">
                <a:solidFill>
                  <a:schemeClr val="accent1">
                    <a:lumMod val="75000"/>
                  </a:schemeClr>
                </a:solidFill>
              </a:rPr>
              <a:t>take old drives out of service </a:t>
            </a:r>
            <a:r>
              <a:rPr lang="en-US" dirty="0"/>
              <a:t>by moving the data from them onto </a:t>
            </a:r>
            <a:r>
              <a:rPr lang="en-US" b="1" dirty="0">
                <a:solidFill>
                  <a:srgbClr val="007033"/>
                </a:solidFill>
              </a:rPr>
              <a:t>newer </a:t>
            </a:r>
            <a:r>
              <a:rPr lang="en-US" dirty="0"/>
              <a:t>drives −</a:t>
            </a:r>
          </a:p>
          <a:p>
            <a:r>
              <a:rPr lang="en-US" dirty="0"/>
              <a:t> this can be done online, without disrupting user service.</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945</TotalTime>
  <Words>6233</Words>
  <Application>Microsoft Macintosh PowerPoint</Application>
  <PresentationFormat>On-screen Show (4:3)</PresentationFormat>
  <Paragraphs>603</Paragraphs>
  <Slides>62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pooyan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pooyan day</dc:creator>
  <cp:lastModifiedBy>Amir Hossein Es'haghi</cp:lastModifiedBy>
  <cp:revision>93</cp:revision>
  <dcterms:created xsi:type="dcterms:W3CDTF">2009-02-04T05:47:26Z</dcterms:created>
  <dcterms:modified xsi:type="dcterms:W3CDTF">2023-11-29T15:00:10Z</dcterms:modified>
</cp:coreProperties>
</file>